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8"/>
  </p:notesMasterIdLst>
  <p:handoutMasterIdLst>
    <p:handoutMasterId r:id="rId29"/>
  </p:handoutMasterIdLst>
  <p:sldIdLst>
    <p:sldId id="350" r:id="rId5"/>
    <p:sldId id="352" r:id="rId6"/>
    <p:sldId id="361" r:id="rId7"/>
    <p:sldId id="334" r:id="rId8"/>
    <p:sldId id="353" r:id="rId9"/>
    <p:sldId id="354" r:id="rId10"/>
    <p:sldId id="365" r:id="rId11"/>
    <p:sldId id="366" r:id="rId12"/>
    <p:sldId id="367" r:id="rId13"/>
    <p:sldId id="368" r:id="rId14"/>
    <p:sldId id="369" r:id="rId15"/>
    <p:sldId id="370" r:id="rId16"/>
    <p:sldId id="371" r:id="rId17"/>
    <p:sldId id="372" r:id="rId18"/>
    <p:sldId id="373" r:id="rId19"/>
    <p:sldId id="374" r:id="rId20"/>
    <p:sldId id="375" r:id="rId21"/>
    <p:sldId id="376" r:id="rId22"/>
    <p:sldId id="377" r:id="rId23"/>
    <p:sldId id="378" r:id="rId24"/>
    <p:sldId id="379" r:id="rId25"/>
    <p:sldId id="364" r:id="rId26"/>
    <p:sldId id="34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5226" autoAdjust="0"/>
  </p:normalViewPr>
  <p:slideViewPr>
    <p:cSldViewPr snapToGrid="0">
      <p:cViewPr varScale="1">
        <p:scale>
          <a:sx n="157" d="100"/>
          <a:sy n="157" d="100"/>
        </p:scale>
        <p:origin x="312"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21/01/2024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55803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January 21, 2024</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236208" y="2116182"/>
            <a:ext cx="5622417" cy="1514019"/>
          </a:xfrm>
        </p:spPr>
        <p:txBody>
          <a:bodyPr/>
          <a:lstStyle/>
          <a:p>
            <a:r>
              <a:rPr lang="en-US" dirty="0"/>
              <a:t>Design Patterns</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Andrey Dobrikov</a:t>
            </a:r>
            <a:r>
              <a:rPr lang="en-US" dirty="0"/>
              <a:t> </a:t>
            </a:r>
          </a:p>
          <a:p>
            <a:r>
              <a:rPr lang="en-US" dirty="0"/>
              <a:t>January 2024</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fontScale="90000"/>
          </a:bodyPr>
          <a:lstStyle/>
          <a:p>
            <a:r>
              <a:rPr lang="en-US" b="1" dirty="0"/>
              <a:t>Liskov Substitution Principle – CNT</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43211"/>
            <a:ext cx="4838700" cy="315915"/>
          </a:xfrm>
        </p:spPr>
        <p:txBody>
          <a:bodyPr/>
          <a:lstStyle/>
          <a:p>
            <a:pPr marL="0" indent="0" algn="l" rtl="0"/>
            <a:r>
              <a:rPr lang="en-US" dirty="0"/>
              <a:t>Bad Example</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10</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64022" y="4325561"/>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a:t>
            </a:r>
          </a:p>
        </p:txBody>
      </p:sp>
      <p:grpSp>
        <p:nvGrpSpPr>
          <p:cNvPr id="20" name="Group 19">
            <a:extLst>
              <a:ext uri="{FF2B5EF4-FFF2-40B4-BE49-F238E27FC236}">
                <a16:creationId xmlns:a16="http://schemas.microsoft.com/office/drawing/2014/main" id="{1AFA9722-B723-43F1-B7A9-0E6B982616B4}"/>
              </a:ext>
            </a:extLst>
          </p:cNvPr>
          <p:cNvGrpSpPr/>
          <p:nvPr/>
        </p:nvGrpSpPr>
        <p:grpSpPr>
          <a:xfrm>
            <a:off x="8343900" y="-466094"/>
            <a:ext cx="4200786" cy="4284062"/>
            <a:chOff x="8182892" y="633787"/>
            <a:chExt cx="4200786" cy="4284062"/>
          </a:xfrm>
          <a:blipFill dpi="0" rotWithShape="1">
            <a:blip r:embed="rId2">
              <a:extLst>
                <a:ext uri="{28A0092B-C50C-407E-A947-70E740481C1C}">
                  <a14:useLocalDpi xmlns:a14="http://schemas.microsoft.com/office/drawing/2010/main" val="0"/>
                </a:ext>
              </a:extLst>
            </a:blip>
            <a:srcRect/>
            <a:stretch>
              <a:fillRect/>
            </a:stretch>
          </a:blipFill>
        </p:grpSpPr>
        <p:sp>
          <p:nvSpPr>
            <p:cNvPr id="9" name="Hexagon 8">
              <a:extLst>
                <a:ext uri="{FF2B5EF4-FFF2-40B4-BE49-F238E27FC236}">
                  <a16:creationId xmlns:a16="http://schemas.microsoft.com/office/drawing/2014/main" id="{26029B2D-F297-5E5F-AF8F-8A7E536BCCB0}"/>
                </a:ext>
              </a:extLst>
            </p:cNvPr>
            <p:cNvSpPr/>
            <p:nvPr/>
          </p:nvSpPr>
          <p:spPr>
            <a:xfrm>
              <a:off x="9499600" y="633787"/>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Hexagon 9">
              <a:extLst>
                <a:ext uri="{FF2B5EF4-FFF2-40B4-BE49-F238E27FC236}">
                  <a16:creationId xmlns:a16="http://schemas.microsoft.com/office/drawing/2014/main" id="{A4026568-5118-E535-17B1-303CA037F178}"/>
                </a:ext>
              </a:extLst>
            </p:cNvPr>
            <p:cNvSpPr/>
            <p:nvPr/>
          </p:nvSpPr>
          <p:spPr>
            <a:xfrm>
              <a:off x="10803396" y="1355663"/>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Hexagon 10">
              <a:extLst>
                <a:ext uri="{FF2B5EF4-FFF2-40B4-BE49-F238E27FC236}">
                  <a16:creationId xmlns:a16="http://schemas.microsoft.com/office/drawing/2014/main" id="{D90004BA-DDE3-DA4B-F617-1BCE6C7D87C6}"/>
                </a:ext>
              </a:extLst>
            </p:cNvPr>
            <p:cNvSpPr/>
            <p:nvPr/>
          </p:nvSpPr>
          <p:spPr>
            <a:xfrm>
              <a:off x="9499600" y="2087002"/>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Hexagon 11">
              <a:extLst>
                <a:ext uri="{FF2B5EF4-FFF2-40B4-BE49-F238E27FC236}">
                  <a16:creationId xmlns:a16="http://schemas.microsoft.com/office/drawing/2014/main" id="{897956A2-53ED-C83E-F5DB-442169C08790}"/>
                </a:ext>
              </a:extLst>
            </p:cNvPr>
            <p:cNvSpPr/>
            <p:nvPr/>
          </p:nvSpPr>
          <p:spPr>
            <a:xfrm>
              <a:off x="10803396" y="2808878"/>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Hexagon 13">
              <a:extLst>
                <a:ext uri="{FF2B5EF4-FFF2-40B4-BE49-F238E27FC236}">
                  <a16:creationId xmlns:a16="http://schemas.microsoft.com/office/drawing/2014/main" id="{203D738F-17C0-DE15-9159-849F024B288C}"/>
                </a:ext>
              </a:extLst>
            </p:cNvPr>
            <p:cNvSpPr/>
            <p:nvPr/>
          </p:nvSpPr>
          <p:spPr>
            <a:xfrm>
              <a:off x="8182892" y="1343858"/>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Hexagon 17">
              <a:extLst>
                <a:ext uri="{FF2B5EF4-FFF2-40B4-BE49-F238E27FC236}">
                  <a16:creationId xmlns:a16="http://schemas.microsoft.com/office/drawing/2014/main" id="{00BB4BD6-7950-8EEA-00BC-81C169211246}"/>
                </a:ext>
              </a:extLst>
            </p:cNvPr>
            <p:cNvSpPr/>
            <p:nvPr/>
          </p:nvSpPr>
          <p:spPr>
            <a:xfrm>
              <a:off x="8182892" y="2797073"/>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Hexagon 18">
              <a:extLst>
                <a:ext uri="{FF2B5EF4-FFF2-40B4-BE49-F238E27FC236}">
                  <a16:creationId xmlns:a16="http://schemas.microsoft.com/office/drawing/2014/main" id="{BA6588E5-6C12-120E-60F4-14012BE3FA78}"/>
                </a:ext>
              </a:extLst>
            </p:cNvPr>
            <p:cNvSpPr/>
            <p:nvPr/>
          </p:nvSpPr>
          <p:spPr>
            <a:xfrm>
              <a:off x="9490788" y="3555537"/>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Picture 3">
            <a:extLst>
              <a:ext uri="{FF2B5EF4-FFF2-40B4-BE49-F238E27FC236}">
                <a16:creationId xmlns:a16="http://schemas.microsoft.com/office/drawing/2014/main" id="{C316E468-1AC9-7504-4BE2-2792C71367F1}"/>
              </a:ext>
            </a:extLst>
          </p:cNvPr>
          <p:cNvPicPr>
            <a:picLocks noChangeAspect="1"/>
          </p:cNvPicPr>
          <p:nvPr/>
        </p:nvPicPr>
        <p:blipFill>
          <a:blip r:embed="rId3"/>
          <a:stretch>
            <a:fillRect/>
          </a:stretch>
        </p:blipFill>
        <p:spPr>
          <a:xfrm>
            <a:off x="989708" y="2573079"/>
            <a:ext cx="4696480" cy="1638529"/>
          </a:xfrm>
          <a:prstGeom prst="rect">
            <a:avLst/>
          </a:prstGeom>
        </p:spPr>
      </p:pic>
      <p:pic>
        <p:nvPicPr>
          <p:cNvPr id="13" name="Picture 12">
            <a:extLst>
              <a:ext uri="{FF2B5EF4-FFF2-40B4-BE49-F238E27FC236}">
                <a16:creationId xmlns:a16="http://schemas.microsoft.com/office/drawing/2014/main" id="{82D108C9-1D50-68C3-A27A-6803F501EBB1}"/>
              </a:ext>
            </a:extLst>
          </p:cNvPr>
          <p:cNvPicPr>
            <a:picLocks noChangeAspect="1"/>
          </p:cNvPicPr>
          <p:nvPr/>
        </p:nvPicPr>
        <p:blipFill>
          <a:blip r:embed="rId4"/>
          <a:stretch>
            <a:fillRect/>
          </a:stretch>
        </p:blipFill>
        <p:spPr>
          <a:xfrm>
            <a:off x="989708" y="4755429"/>
            <a:ext cx="3607692" cy="1526331"/>
          </a:xfrm>
          <a:prstGeom prst="rect">
            <a:avLst/>
          </a:prstGeom>
        </p:spPr>
      </p:pic>
    </p:spTree>
    <p:extLst>
      <p:ext uri="{BB962C8B-B14F-4D97-AF65-F5344CB8AC3E}">
        <p14:creationId xmlns:p14="http://schemas.microsoft.com/office/powerpoint/2010/main" val="199090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7379878" cy="610863"/>
          </a:xfrm>
        </p:spPr>
        <p:txBody>
          <a:bodyPr>
            <a:normAutofit fontScale="90000"/>
          </a:bodyPr>
          <a:lstStyle/>
          <a:p>
            <a:r>
              <a:rPr lang="en-US" b="1" dirty="0"/>
              <a:t>Interface Segregation Principle</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43211"/>
            <a:ext cx="4838700" cy="315915"/>
          </a:xfrm>
        </p:spPr>
        <p:txBody>
          <a:bodyPr/>
          <a:lstStyle/>
          <a:p>
            <a:pPr marL="0" indent="0" algn="l" rtl="0"/>
            <a:r>
              <a:rPr lang="en-US" dirty="0"/>
              <a:t>Principle</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11</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391030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a:t>
            </a:r>
          </a:p>
        </p:txBody>
      </p:sp>
      <p:grpSp>
        <p:nvGrpSpPr>
          <p:cNvPr id="8" name="Group 7">
            <a:extLst>
              <a:ext uri="{FF2B5EF4-FFF2-40B4-BE49-F238E27FC236}">
                <a16:creationId xmlns:a16="http://schemas.microsoft.com/office/drawing/2014/main" id="{5811A4FD-5A97-21C5-5E31-D492CFEBFCB9}"/>
              </a:ext>
            </a:extLst>
          </p:cNvPr>
          <p:cNvGrpSpPr/>
          <p:nvPr/>
        </p:nvGrpSpPr>
        <p:grpSpPr>
          <a:xfrm>
            <a:off x="8221202" y="2143211"/>
            <a:ext cx="2393412" cy="2892085"/>
            <a:chOff x="8813800" y="879063"/>
            <a:chExt cx="3248614" cy="3925471"/>
          </a:xfrm>
          <a:blipFill dpi="0" rotWithShape="1">
            <a:blip r:embed="rId2">
              <a:extLst>
                <a:ext uri="{28A0092B-C50C-407E-A947-70E740481C1C}">
                  <a14:useLocalDpi xmlns:a14="http://schemas.microsoft.com/office/drawing/2010/main" val="0"/>
                </a:ext>
              </a:extLst>
            </a:blip>
            <a:srcRect/>
            <a:stretch>
              <a:fillRect/>
            </a:stretch>
          </a:blipFill>
        </p:grpSpPr>
        <p:sp>
          <p:nvSpPr>
            <p:cNvPr id="3" name="Hexagon 2">
              <a:extLst>
                <a:ext uri="{FF2B5EF4-FFF2-40B4-BE49-F238E27FC236}">
                  <a16:creationId xmlns:a16="http://schemas.microsoft.com/office/drawing/2014/main" id="{BAC828D8-7931-7F8D-3B7B-4C0961043AF5}"/>
                </a:ext>
              </a:extLst>
            </p:cNvPr>
            <p:cNvSpPr/>
            <p:nvPr/>
          </p:nvSpPr>
          <p:spPr>
            <a:xfrm>
              <a:off x="8813800" y="1676400"/>
              <a:ext cx="1790700" cy="154370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Hexagon 3">
              <a:extLst>
                <a:ext uri="{FF2B5EF4-FFF2-40B4-BE49-F238E27FC236}">
                  <a16:creationId xmlns:a16="http://schemas.microsoft.com/office/drawing/2014/main" id="{27F4AF73-4F8A-5A88-36E8-96E2B2EB9EFA}"/>
                </a:ext>
              </a:extLst>
            </p:cNvPr>
            <p:cNvSpPr/>
            <p:nvPr/>
          </p:nvSpPr>
          <p:spPr>
            <a:xfrm>
              <a:off x="10269128" y="879063"/>
              <a:ext cx="1790700" cy="154370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Hexagon 5">
              <a:extLst>
                <a:ext uri="{FF2B5EF4-FFF2-40B4-BE49-F238E27FC236}">
                  <a16:creationId xmlns:a16="http://schemas.microsoft.com/office/drawing/2014/main" id="{68CD82B8-7865-11F2-D7BF-D8BAE15E727B}"/>
                </a:ext>
              </a:extLst>
            </p:cNvPr>
            <p:cNvSpPr/>
            <p:nvPr/>
          </p:nvSpPr>
          <p:spPr>
            <a:xfrm>
              <a:off x="10271714" y="2476273"/>
              <a:ext cx="1790700" cy="154370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Hexagon 6">
              <a:extLst>
                <a:ext uri="{FF2B5EF4-FFF2-40B4-BE49-F238E27FC236}">
                  <a16:creationId xmlns:a16="http://schemas.microsoft.com/office/drawing/2014/main" id="{85538D1A-FF55-C330-2123-FC8BD399B354}"/>
                </a:ext>
              </a:extLst>
            </p:cNvPr>
            <p:cNvSpPr/>
            <p:nvPr/>
          </p:nvSpPr>
          <p:spPr>
            <a:xfrm>
              <a:off x="8813800" y="3260827"/>
              <a:ext cx="1790700" cy="154370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6" name="Text Placeholder 15">
            <a:extLst>
              <a:ext uri="{FF2B5EF4-FFF2-40B4-BE49-F238E27FC236}">
                <a16:creationId xmlns:a16="http://schemas.microsoft.com/office/drawing/2014/main" id="{A4057F83-B48F-284A-D85F-869DE16BD184}"/>
              </a:ext>
            </a:extLst>
          </p:cNvPr>
          <p:cNvSpPr>
            <a:spLocks noGrp="1"/>
          </p:cNvSpPr>
          <p:nvPr>
            <p:ph type="body" sz="quarter" idx="10"/>
          </p:nvPr>
        </p:nvSpPr>
        <p:spPr>
          <a:xfrm>
            <a:off x="971550" y="2491936"/>
            <a:ext cx="4838700" cy="574318"/>
          </a:xfrm>
        </p:spPr>
        <p:txBody>
          <a:bodyPr/>
          <a:lstStyle/>
          <a:p>
            <a:pPr algn="l" rtl="0"/>
            <a:r>
              <a:rPr lang="en-US" dirty="0"/>
              <a:t>Clients should not be force to depend upon interfaces that they don't use</a:t>
            </a:r>
          </a:p>
          <a:p>
            <a:pPr algn="l" rtl="0"/>
            <a:r>
              <a:rPr lang="en-US" dirty="0"/>
              <a:t>Interface pollution:</a:t>
            </a:r>
          </a:p>
          <a:p>
            <a:pPr marL="285750" indent="-285750" algn="l" rtl="0">
              <a:spcBef>
                <a:spcPts val="0"/>
              </a:spcBef>
              <a:buFont typeface="Arial" panose="020B0604020202020204" pitchFamily="34" charset="0"/>
              <a:buChar char="•"/>
            </a:pPr>
            <a:r>
              <a:rPr lang="en-US" dirty="0"/>
              <a:t>Large Interfaces</a:t>
            </a:r>
          </a:p>
          <a:p>
            <a:pPr marL="285750" indent="-285750" algn="l" rtl="0">
              <a:spcBef>
                <a:spcPts val="0"/>
              </a:spcBef>
              <a:buFont typeface="Arial" panose="020B0604020202020204" pitchFamily="34" charset="0"/>
              <a:buChar char="•"/>
            </a:pPr>
            <a:r>
              <a:rPr lang="en-US" dirty="0"/>
              <a:t>Unrelated Methods</a:t>
            </a:r>
          </a:p>
          <a:p>
            <a:pPr algn="l" rtl="0"/>
            <a:endParaRPr lang="en-US" dirty="0"/>
          </a:p>
          <a:p>
            <a:pPr algn="l" rtl="0"/>
            <a:endParaRPr lang="he-IL" dirty="0"/>
          </a:p>
        </p:txBody>
      </p:sp>
      <p:sp>
        <p:nvSpPr>
          <p:cNvPr id="24" name="Text Placeholder 15">
            <a:extLst>
              <a:ext uri="{FF2B5EF4-FFF2-40B4-BE49-F238E27FC236}">
                <a16:creationId xmlns:a16="http://schemas.microsoft.com/office/drawing/2014/main" id="{BB67ACEF-3062-5829-FD82-67A0CD756180}"/>
              </a:ext>
            </a:extLst>
          </p:cNvPr>
          <p:cNvSpPr txBox="1">
            <a:spLocks/>
          </p:cNvSpPr>
          <p:nvPr/>
        </p:nvSpPr>
        <p:spPr>
          <a:xfrm>
            <a:off x="971550" y="4226221"/>
            <a:ext cx="4838700" cy="1925053"/>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err="1"/>
              <a:t>GeneralCoolInterface</a:t>
            </a:r>
            <a:r>
              <a:rPr lang="en-US" dirty="0"/>
              <a:t>:</a:t>
            </a:r>
          </a:p>
          <a:p>
            <a:pPr algn="l" rtl="0">
              <a:spcBef>
                <a:spcPts val="0"/>
              </a:spcBef>
            </a:pPr>
            <a:r>
              <a:rPr lang="en-US" b="1" dirty="0"/>
              <a:t>drive()</a:t>
            </a:r>
          </a:p>
          <a:p>
            <a:pPr algn="l" rtl="0">
              <a:spcBef>
                <a:spcPts val="0"/>
              </a:spcBef>
            </a:pPr>
            <a:r>
              <a:rPr lang="en-US" b="1" dirty="0"/>
              <a:t>eat()</a:t>
            </a:r>
          </a:p>
          <a:p>
            <a:pPr algn="l" rtl="0">
              <a:spcBef>
                <a:spcPts val="0"/>
              </a:spcBef>
            </a:pPr>
            <a:r>
              <a:rPr lang="en-US" b="1" dirty="0"/>
              <a:t>play()</a:t>
            </a:r>
          </a:p>
          <a:p>
            <a:pPr algn="l" rtl="0"/>
            <a:r>
              <a:rPr lang="en-US" dirty="0"/>
              <a:t>Will lead to: </a:t>
            </a:r>
          </a:p>
          <a:p>
            <a:pPr algn="l" rtl="0"/>
            <a:r>
              <a:rPr lang="en-US" dirty="0"/>
              <a:t>Classes with empty method implementations</a:t>
            </a:r>
          </a:p>
          <a:p>
            <a:pPr algn="l" rtl="0"/>
            <a:r>
              <a:rPr lang="en-US" dirty="0"/>
              <a:t>Methods with </a:t>
            </a:r>
            <a:r>
              <a:rPr lang="en-US" dirty="0" err="1"/>
              <a:t>UnsupportedOperationException</a:t>
            </a:r>
            <a:endParaRPr lang="en-US" dirty="0"/>
          </a:p>
          <a:p>
            <a:pPr algn="l" rtl="0"/>
            <a:r>
              <a:rPr lang="en-US" dirty="0"/>
              <a:t>Method implementation with nulls or dummy values</a:t>
            </a:r>
          </a:p>
          <a:p>
            <a:pPr algn="l" rtl="0"/>
            <a:endParaRPr lang="he-IL" dirty="0"/>
          </a:p>
        </p:txBody>
      </p:sp>
    </p:spTree>
    <p:extLst>
      <p:ext uri="{BB962C8B-B14F-4D97-AF65-F5344CB8AC3E}">
        <p14:creationId xmlns:p14="http://schemas.microsoft.com/office/powerpoint/2010/main" val="334563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7379878" cy="610863"/>
          </a:xfrm>
        </p:spPr>
        <p:txBody>
          <a:bodyPr>
            <a:normAutofit fontScale="90000"/>
          </a:bodyPr>
          <a:lstStyle/>
          <a:p>
            <a:r>
              <a:rPr lang="en-US" b="1" dirty="0"/>
              <a:t>Dependency Inversion Principle</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43211"/>
            <a:ext cx="4838700" cy="315915"/>
          </a:xfrm>
        </p:spPr>
        <p:txBody>
          <a:bodyPr/>
          <a:lstStyle/>
          <a:p>
            <a:pPr marL="0" indent="0" algn="l" rtl="0"/>
            <a:r>
              <a:rPr lang="en-US" dirty="0"/>
              <a:t>Principle</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12</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391030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a:t>
            </a:r>
          </a:p>
        </p:txBody>
      </p:sp>
      <p:sp>
        <p:nvSpPr>
          <p:cNvPr id="16" name="Text Placeholder 15">
            <a:extLst>
              <a:ext uri="{FF2B5EF4-FFF2-40B4-BE49-F238E27FC236}">
                <a16:creationId xmlns:a16="http://schemas.microsoft.com/office/drawing/2014/main" id="{A4057F83-B48F-284A-D85F-869DE16BD184}"/>
              </a:ext>
            </a:extLst>
          </p:cNvPr>
          <p:cNvSpPr>
            <a:spLocks noGrp="1"/>
          </p:cNvSpPr>
          <p:nvPr>
            <p:ph type="body" sz="quarter" idx="10"/>
          </p:nvPr>
        </p:nvSpPr>
        <p:spPr>
          <a:xfrm>
            <a:off x="971550" y="2491936"/>
            <a:ext cx="8654034" cy="574318"/>
          </a:xfrm>
        </p:spPr>
        <p:txBody>
          <a:bodyPr/>
          <a:lstStyle/>
          <a:p>
            <a:pPr algn="l" rtl="0">
              <a:spcBef>
                <a:spcPts val="600"/>
              </a:spcBef>
            </a:pPr>
            <a:r>
              <a:rPr lang="en-US" dirty="0"/>
              <a:t>High level module SHOULD NOT depend on low level module</a:t>
            </a:r>
          </a:p>
          <a:p>
            <a:pPr marL="285750" indent="-285750" algn="l" rtl="0">
              <a:spcBef>
                <a:spcPts val="600"/>
              </a:spcBef>
              <a:buFont typeface="Arial" panose="020B0604020202020204" pitchFamily="34" charset="0"/>
              <a:buChar char="•"/>
            </a:pPr>
            <a:r>
              <a:rPr lang="en-US" dirty="0"/>
              <a:t>High level module - provides business rule</a:t>
            </a:r>
          </a:p>
          <a:p>
            <a:pPr marL="285750" indent="-285750" algn="l" rtl="0">
              <a:spcBef>
                <a:spcPts val="600"/>
              </a:spcBef>
              <a:buFont typeface="Arial" panose="020B0604020202020204" pitchFamily="34" charset="0"/>
              <a:buChar char="•"/>
            </a:pPr>
            <a:r>
              <a:rPr lang="en-US" dirty="0"/>
              <a:t>Low level module - functionality (like write on disk)</a:t>
            </a:r>
          </a:p>
          <a:p>
            <a:pPr marL="285750" indent="-285750" algn="l" rtl="0">
              <a:spcBef>
                <a:spcPts val="600"/>
              </a:spcBef>
              <a:buFont typeface="Arial" panose="020B0604020202020204" pitchFamily="34" charset="0"/>
              <a:buChar char="•"/>
            </a:pPr>
            <a:r>
              <a:rPr lang="en-US" dirty="0"/>
              <a:t>High level should not make tightly couples and depend on abstraction</a:t>
            </a:r>
          </a:p>
        </p:txBody>
      </p:sp>
      <p:sp>
        <p:nvSpPr>
          <p:cNvPr id="24" name="Text Placeholder 15">
            <a:extLst>
              <a:ext uri="{FF2B5EF4-FFF2-40B4-BE49-F238E27FC236}">
                <a16:creationId xmlns:a16="http://schemas.microsoft.com/office/drawing/2014/main" id="{BB67ACEF-3062-5829-FD82-67A0CD756180}"/>
              </a:ext>
            </a:extLst>
          </p:cNvPr>
          <p:cNvSpPr txBox="1">
            <a:spLocks/>
          </p:cNvSpPr>
          <p:nvPr/>
        </p:nvSpPr>
        <p:spPr>
          <a:xfrm>
            <a:off x="971550" y="4226221"/>
            <a:ext cx="5362194" cy="101234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b="1" dirty="0"/>
              <a:t>Instead of using</a:t>
            </a:r>
            <a:r>
              <a:rPr lang="en-US" dirty="0"/>
              <a:t> new </a:t>
            </a:r>
            <a:r>
              <a:rPr lang="en-US" b="1" dirty="0"/>
              <a:t>instance</a:t>
            </a:r>
            <a:r>
              <a:rPr lang="en-US" dirty="0"/>
              <a:t> of </a:t>
            </a:r>
            <a:r>
              <a:rPr lang="en-US" b="1" dirty="0" err="1"/>
              <a:t>FileWriter</a:t>
            </a:r>
            <a:r>
              <a:rPr lang="en-US" dirty="0"/>
              <a:t> we can </a:t>
            </a:r>
            <a:r>
              <a:rPr lang="en-US" b="1" dirty="0"/>
              <a:t>create</a:t>
            </a:r>
            <a:r>
              <a:rPr lang="en-US" dirty="0"/>
              <a:t> </a:t>
            </a:r>
            <a:r>
              <a:rPr lang="en-US" b="1" dirty="0"/>
              <a:t>an</a:t>
            </a:r>
            <a:r>
              <a:rPr lang="en-US" dirty="0"/>
              <a:t> </a:t>
            </a:r>
            <a:r>
              <a:rPr lang="en-US" b="1" dirty="0"/>
              <a:t>interface</a:t>
            </a:r>
            <a:r>
              <a:rPr lang="en-US" dirty="0"/>
              <a:t> and let the high level to use this interface</a:t>
            </a:r>
            <a:endParaRPr lang="he-IL" dirty="0"/>
          </a:p>
          <a:p>
            <a:pPr algn="l" rtl="0"/>
            <a:endParaRPr lang="en-US" dirty="0"/>
          </a:p>
          <a:p>
            <a:pPr algn="l" rtl="0"/>
            <a:endParaRPr lang="he-IL" dirty="0"/>
          </a:p>
        </p:txBody>
      </p:sp>
      <p:grpSp>
        <p:nvGrpSpPr>
          <p:cNvPr id="25" name="Group 24">
            <a:extLst>
              <a:ext uri="{FF2B5EF4-FFF2-40B4-BE49-F238E27FC236}">
                <a16:creationId xmlns:a16="http://schemas.microsoft.com/office/drawing/2014/main" id="{3CA37D8B-1791-9502-D075-58DCC4F6B266}"/>
              </a:ext>
            </a:extLst>
          </p:cNvPr>
          <p:cNvGrpSpPr/>
          <p:nvPr/>
        </p:nvGrpSpPr>
        <p:grpSpPr>
          <a:xfrm>
            <a:off x="8924543" y="248199"/>
            <a:ext cx="3049464" cy="3086169"/>
            <a:chOff x="8924543" y="248199"/>
            <a:chExt cx="3049464" cy="3086169"/>
          </a:xfrm>
          <a:blipFill dpi="0" rotWithShape="1">
            <a:blip r:embed="rId2">
              <a:extLst>
                <a:ext uri="{28A0092B-C50C-407E-A947-70E740481C1C}">
                  <a14:useLocalDpi xmlns:a14="http://schemas.microsoft.com/office/drawing/2010/main" val="0"/>
                </a:ext>
              </a:extLst>
            </a:blip>
            <a:srcRect/>
            <a:stretch>
              <a:fillRect/>
            </a:stretch>
          </a:blipFill>
        </p:grpSpPr>
        <p:sp>
          <p:nvSpPr>
            <p:cNvPr id="9" name="Hexagon 8">
              <a:extLst>
                <a:ext uri="{FF2B5EF4-FFF2-40B4-BE49-F238E27FC236}">
                  <a16:creationId xmlns:a16="http://schemas.microsoft.com/office/drawing/2014/main" id="{C2291888-EBFA-B7A2-CB91-E33B3EF79061}"/>
                </a:ext>
              </a:extLst>
            </p:cNvPr>
            <p:cNvSpPr/>
            <p:nvPr/>
          </p:nvSpPr>
          <p:spPr>
            <a:xfrm>
              <a:off x="8924544" y="268224"/>
              <a:ext cx="1159703" cy="9997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Hexagon 10">
              <a:extLst>
                <a:ext uri="{FF2B5EF4-FFF2-40B4-BE49-F238E27FC236}">
                  <a16:creationId xmlns:a16="http://schemas.microsoft.com/office/drawing/2014/main" id="{17B6EF00-7116-BD91-6FB8-2087E45A9AFB}"/>
                </a:ext>
              </a:extLst>
            </p:cNvPr>
            <p:cNvSpPr/>
            <p:nvPr/>
          </p:nvSpPr>
          <p:spPr>
            <a:xfrm>
              <a:off x="10783824" y="1301424"/>
              <a:ext cx="1159703" cy="9997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Hexagon 11">
              <a:extLst>
                <a:ext uri="{FF2B5EF4-FFF2-40B4-BE49-F238E27FC236}">
                  <a16:creationId xmlns:a16="http://schemas.microsoft.com/office/drawing/2014/main" id="{13A0BBF1-2A98-D7F9-AE6C-B27457E5341E}"/>
                </a:ext>
              </a:extLst>
            </p:cNvPr>
            <p:cNvSpPr/>
            <p:nvPr/>
          </p:nvSpPr>
          <p:spPr>
            <a:xfrm>
              <a:off x="8924543" y="2194416"/>
              <a:ext cx="1159703" cy="9997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Hexagon 12">
              <a:extLst>
                <a:ext uri="{FF2B5EF4-FFF2-40B4-BE49-F238E27FC236}">
                  <a16:creationId xmlns:a16="http://schemas.microsoft.com/office/drawing/2014/main" id="{0D18431A-A1C7-E51E-E3E1-AF596AB6ECC3}"/>
                </a:ext>
              </a:extLst>
            </p:cNvPr>
            <p:cNvSpPr/>
            <p:nvPr/>
          </p:nvSpPr>
          <p:spPr>
            <a:xfrm>
              <a:off x="10814304" y="248199"/>
              <a:ext cx="1159703" cy="9997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Hexagon 21">
              <a:extLst>
                <a:ext uri="{FF2B5EF4-FFF2-40B4-BE49-F238E27FC236}">
                  <a16:creationId xmlns:a16="http://schemas.microsoft.com/office/drawing/2014/main" id="{E12DA214-0221-A5F6-7C6D-A1B17D4CB849}"/>
                </a:ext>
              </a:extLst>
            </p:cNvPr>
            <p:cNvSpPr/>
            <p:nvPr/>
          </p:nvSpPr>
          <p:spPr>
            <a:xfrm>
              <a:off x="10788396" y="2334624"/>
              <a:ext cx="1159703" cy="9997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7" name="Picture 26">
            <a:extLst>
              <a:ext uri="{FF2B5EF4-FFF2-40B4-BE49-F238E27FC236}">
                <a16:creationId xmlns:a16="http://schemas.microsoft.com/office/drawing/2014/main" id="{11D85132-6A9B-6DAC-2ADD-F07976F8B95E}"/>
              </a:ext>
            </a:extLst>
          </p:cNvPr>
          <p:cNvPicPr>
            <a:picLocks noChangeAspect="1"/>
          </p:cNvPicPr>
          <p:nvPr/>
        </p:nvPicPr>
        <p:blipFill>
          <a:blip r:embed="rId3"/>
          <a:stretch>
            <a:fillRect/>
          </a:stretch>
        </p:blipFill>
        <p:spPr>
          <a:xfrm>
            <a:off x="1053008" y="4732394"/>
            <a:ext cx="3600953" cy="2000529"/>
          </a:xfrm>
          <a:prstGeom prst="rect">
            <a:avLst/>
          </a:prstGeom>
        </p:spPr>
      </p:pic>
    </p:spTree>
    <p:extLst>
      <p:ext uri="{BB962C8B-B14F-4D97-AF65-F5344CB8AC3E}">
        <p14:creationId xmlns:p14="http://schemas.microsoft.com/office/powerpoint/2010/main" val="51182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normAutofit fontScale="90000"/>
          </a:bodyPr>
          <a:lstStyle/>
          <a:p>
            <a:r>
              <a:rPr lang="en-US" dirty="0"/>
              <a:t>Design Patterns</a:t>
            </a:r>
            <a:br>
              <a:rPr lang="en-US" dirty="0"/>
            </a:br>
            <a:r>
              <a:rPr lang="en-US" dirty="0"/>
              <a:t>Intro</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937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715BFE-F313-27D4-8B6E-F522F8521433}"/>
              </a:ext>
            </a:extLst>
          </p:cNvPr>
          <p:cNvSpPr>
            <a:spLocks noGrp="1"/>
          </p:cNvSpPr>
          <p:nvPr>
            <p:ph type="title"/>
          </p:nvPr>
        </p:nvSpPr>
        <p:spPr>
          <a:xfrm>
            <a:off x="3011425" y="6332538"/>
            <a:ext cx="8916732" cy="610863"/>
          </a:xfrm>
        </p:spPr>
        <p:txBody>
          <a:bodyPr>
            <a:normAutofit fontScale="90000"/>
          </a:bodyPr>
          <a:lstStyle/>
          <a:p>
            <a:r>
              <a:rPr lang="en-US" b="0" i="0" dirty="0">
                <a:solidFill>
                  <a:srgbClr val="000000"/>
                </a:solidFill>
                <a:effectLst/>
                <a:latin typeface="montserrat" panose="00000500000000000000" pitchFamily="2" charset="0"/>
              </a:rPr>
              <a:t>“</a:t>
            </a:r>
            <a:r>
              <a:rPr lang="en-US" b="0" i="0" dirty="0">
                <a:solidFill>
                  <a:srgbClr val="000000"/>
                </a:solidFill>
                <a:effectLst/>
                <a:latin typeface="-apple-system"/>
              </a:rPr>
              <a:t>The best designers will use many design patterns that dovetail and intertwine to produce a greater whole.</a:t>
            </a:r>
            <a:r>
              <a:rPr lang="en-US" b="0" i="0" dirty="0">
                <a:solidFill>
                  <a:srgbClr val="000000"/>
                </a:solidFill>
                <a:effectLst/>
                <a:latin typeface="montserrat" panose="00000500000000000000" pitchFamily="2" charset="0"/>
              </a:rPr>
              <a:t>” </a:t>
            </a:r>
            <a:r>
              <a:rPr lang="en-US" b="1" i="0" dirty="0">
                <a:solidFill>
                  <a:srgbClr val="000000"/>
                </a:solidFill>
                <a:effectLst/>
                <a:latin typeface="montserrat" panose="00000500000000000000" pitchFamily="2" charset="0"/>
              </a:rPr>
              <a:t>― </a:t>
            </a:r>
            <a:r>
              <a:rPr lang="en-US" b="1" i="0" dirty="0">
                <a:solidFill>
                  <a:srgbClr val="333333"/>
                </a:solidFill>
                <a:effectLst/>
                <a:latin typeface="Lato" panose="020F0502020204030203" pitchFamily="34" charset="0"/>
              </a:rPr>
              <a:t>Erich Gamma</a:t>
            </a:r>
            <a:br>
              <a:rPr lang="he-IL" dirty="0"/>
            </a:br>
            <a:endParaRPr lang="he-IL"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14</a:t>
            </a:fld>
            <a:endParaRPr lang="en-US" dirty="0"/>
          </a:p>
        </p:txBody>
      </p:sp>
      <p:grpSp>
        <p:nvGrpSpPr>
          <p:cNvPr id="28" name="Group 27">
            <a:extLst>
              <a:ext uri="{FF2B5EF4-FFF2-40B4-BE49-F238E27FC236}">
                <a16:creationId xmlns:a16="http://schemas.microsoft.com/office/drawing/2014/main" id="{5D956714-9F56-CB59-242C-77B05056481B}"/>
              </a:ext>
            </a:extLst>
          </p:cNvPr>
          <p:cNvGrpSpPr/>
          <p:nvPr/>
        </p:nvGrpSpPr>
        <p:grpSpPr>
          <a:xfrm>
            <a:off x="359664" y="323088"/>
            <a:ext cx="3376330" cy="4334256"/>
            <a:chOff x="359664" y="323088"/>
            <a:chExt cx="3376330" cy="4334256"/>
          </a:xfrm>
          <a:blipFill dpi="0" rotWithShape="1">
            <a:blip r:embed="rId2">
              <a:extLst>
                <a:ext uri="{28A0092B-C50C-407E-A947-70E740481C1C}">
                  <a14:useLocalDpi xmlns:a14="http://schemas.microsoft.com/office/drawing/2010/main" val="0"/>
                </a:ext>
              </a:extLst>
            </a:blip>
            <a:srcRect/>
            <a:stretch>
              <a:fillRect/>
            </a:stretch>
          </a:blipFill>
        </p:grpSpPr>
        <p:sp>
          <p:nvSpPr>
            <p:cNvPr id="12" name="Hexagon 11">
              <a:extLst>
                <a:ext uri="{FF2B5EF4-FFF2-40B4-BE49-F238E27FC236}">
                  <a16:creationId xmlns:a16="http://schemas.microsoft.com/office/drawing/2014/main" id="{7833986F-D60D-1C08-6318-A680516EE24B}"/>
                </a:ext>
              </a:extLst>
            </p:cNvPr>
            <p:cNvSpPr/>
            <p:nvPr/>
          </p:nvSpPr>
          <p:spPr>
            <a:xfrm>
              <a:off x="359664" y="341376"/>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Hexagon 12">
              <a:extLst>
                <a:ext uri="{FF2B5EF4-FFF2-40B4-BE49-F238E27FC236}">
                  <a16:creationId xmlns:a16="http://schemas.microsoft.com/office/drawing/2014/main" id="{CCBFE5D6-F1DF-D217-92D5-139CDFD972F9}"/>
                </a:ext>
              </a:extLst>
            </p:cNvPr>
            <p:cNvSpPr/>
            <p:nvPr/>
          </p:nvSpPr>
          <p:spPr>
            <a:xfrm>
              <a:off x="1149827" y="76504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Hexagon 13">
              <a:extLst>
                <a:ext uri="{FF2B5EF4-FFF2-40B4-BE49-F238E27FC236}">
                  <a16:creationId xmlns:a16="http://schemas.microsoft.com/office/drawing/2014/main" id="{041245BF-4F05-002B-AC2B-52FE1EBC272F}"/>
                </a:ext>
              </a:extLst>
            </p:cNvPr>
            <p:cNvSpPr/>
            <p:nvPr/>
          </p:nvSpPr>
          <p:spPr>
            <a:xfrm>
              <a:off x="365759" y="120700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Hexagon 14">
              <a:extLst>
                <a:ext uri="{FF2B5EF4-FFF2-40B4-BE49-F238E27FC236}">
                  <a16:creationId xmlns:a16="http://schemas.microsoft.com/office/drawing/2014/main" id="{812E0A46-D871-EF40-B716-73F6253E404F}"/>
                </a:ext>
              </a:extLst>
            </p:cNvPr>
            <p:cNvSpPr/>
            <p:nvPr/>
          </p:nvSpPr>
          <p:spPr>
            <a:xfrm>
              <a:off x="1155923" y="163068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Hexagon 15">
              <a:extLst>
                <a:ext uri="{FF2B5EF4-FFF2-40B4-BE49-F238E27FC236}">
                  <a16:creationId xmlns:a16="http://schemas.microsoft.com/office/drawing/2014/main" id="{16122A83-8763-917B-B0C6-F7ED687EC197}"/>
                </a:ext>
              </a:extLst>
            </p:cNvPr>
            <p:cNvSpPr/>
            <p:nvPr/>
          </p:nvSpPr>
          <p:spPr>
            <a:xfrm>
              <a:off x="1946086" y="205435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Hexagon 16">
              <a:extLst>
                <a:ext uri="{FF2B5EF4-FFF2-40B4-BE49-F238E27FC236}">
                  <a16:creationId xmlns:a16="http://schemas.microsoft.com/office/drawing/2014/main" id="{D8939AFD-B309-9CCA-8517-57FBC6E9946F}"/>
                </a:ext>
              </a:extLst>
            </p:cNvPr>
            <p:cNvSpPr/>
            <p:nvPr/>
          </p:nvSpPr>
          <p:spPr>
            <a:xfrm>
              <a:off x="1162018" y="249631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Hexagon 17">
              <a:extLst>
                <a:ext uri="{FF2B5EF4-FFF2-40B4-BE49-F238E27FC236}">
                  <a16:creationId xmlns:a16="http://schemas.microsoft.com/office/drawing/2014/main" id="{34984317-8423-ED70-53A5-E4B34ACB9E77}"/>
                </a:ext>
              </a:extLst>
            </p:cNvPr>
            <p:cNvSpPr/>
            <p:nvPr/>
          </p:nvSpPr>
          <p:spPr>
            <a:xfrm>
              <a:off x="1939990" y="32308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Hexagon 18">
              <a:extLst>
                <a:ext uri="{FF2B5EF4-FFF2-40B4-BE49-F238E27FC236}">
                  <a16:creationId xmlns:a16="http://schemas.microsoft.com/office/drawing/2014/main" id="{10934881-66FE-7DAF-61B1-42801BCFD846}"/>
                </a:ext>
              </a:extLst>
            </p:cNvPr>
            <p:cNvSpPr/>
            <p:nvPr/>
          </p:nvSpPr>
          <p:spPr>
            <a:xfrm>
              <a:off x="2730153" y="74676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Hexagon 19">
              <a:extLst>
                <a:ext uri="{FF2B5EF4-FFF2-40B4-BE49-F238E27FC236}">
                  <a16:creationId xmlns:a16="http://schemas.microsoft.com/office/drawing/2014/main" id="{07555DD6-7DBC-0397-A945-72ABEE608CD4}"/>
                </a:ext>
              </a:extLst>
            </p:cNvPr>
            <p:cNvSpPr/>
            <p:nvPr/>
          </p:nvSpPr>
          <p:spPr>
            <a:xfrm>
              <a:off x="1946085" y="118872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Hexagon 20">
              <a:extLst>
                <a:ext uri="{FF2B5EF4-FFF2-40B4-BE49-F238E27FC236}">
                  <a16:creationId xmlns:a16="http://schemas.microsoft.com/office/drawing/2014/main" id="{D21B4E8D-1A63-D8F4-0E99-9364C4D02703}"/>
                </a:ext>
              </a:extLst>
            </p:cNvPr>
            <p:cNvSpPr/>
            <p:nvPr/>
          </p:nvSpPr>
          <p:spPr>
            <a:xfrm>
              <a:off x="377951" y="294436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Hexagon 21">
              <a:extLst>
                <a:ext uri="{FF2B5EF4-FFF2-40B4-BE49-F238E27FC236}">
                  <a16:creationId xmlns:a16="http://schemas.microsoft.com/office/drawing/2014/main" id="{9C73F26A-C3F0-285D-1463-909C34AC99E0}"/>
                </a:ext>
              </a:extLst>
            </p:cNvPr>
            <p:cNvSpPr/>
            <p:nvPr/>
          </p:nvSpPr>
          <p:spPr>
            <a:xfrm>
              <a:off x="1168114" y="336804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Hexagon 22">
              <a:extLst>
                <a:ext uri="{FF2B5EF4-FFF2-40B4-BE49-F238E27FC236}">
                  <a16:creationId xmlns:a16="http://schemas.microsoft.com/office/drawing/2014/main" id="{08D79346-D0A6-9B30-D151-24F705E10BD9}"/>
                </a:ext>
              </a:extLst>
            </p:cNvPr>
            <p:cNvSpPr/>
            <p:nvPr/>
          </p:nvSpPr>
          <p:spPr>
            <a:xfrm>
              <a:off x="384046" y="381000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Hexagon 24">
              <a:extLst>
                <a:ext uri="{FF2B5EF4-FFF2-40B4-BE49-F238E27FC236}">
                  <a16:creationId xmlns:a16="http://schemas.microsoft.com/office/drawing/2014/main" id="{2F4D187E-8AB9-529C-C40E-39783A2186D7}"/>
                </a:ext>
              </a:extLst>
            </p:cNvPr>
            <p:cNvSpPr/>
            <p:nvPr/>
          </p:nvSpPr>
          <p:spPr>
            <a:xfrm>
              <a:off x="1962912" y="292608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Hexagon 25">
              <a:extLst>
                <a:ext uri="{FF2B5EF4-FFF2-40B4-BE49-F238E27FC236}">
                  <a16:creationId xmlns:a16="http://schemas.microsoft.com/office/drawing/2014/main" id="{781B20B0-CB8D-9DFF-A136-68B10902A729}"/>
                </a:ext>
              </a:extLst>
            </p:cNvPr>
            <p:cNvSpPr/>
            <p:nvPr/>
          </p:nvSpPr>
          <p:spPr>
            <a:xfrm>
              <a:off x="2753075" y="334975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Hexagon 26">
              <a:extLst>
                <a:ext uri="{FF2B5EF4-FFF2-40B4-BE49-F238E27FC236}">
                  <a16:creationId xmlns:a16="http://schemas.microsoft.com/office/drawing/2014/main" id="{DCFC355A-26CC-A439-3FDE-ECEC49468CBA}"/>
                </a:ext>
              </a:extLst>
            </p:cNvPr>
            <p:cNvSpPr/>
            <p:nvPr/>
          </p:nvSpPr>
          <p:spPr>
            <a:xfrm>
              <a:off x="1969007" y="379171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71605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6A0D1DB-985C-79A6-D1A5-48470078ADF8}"/>
              </a:ext>
            </a:extLst>
          </p:cNvPr>
          <p:cNvSpPr>
            <a:spLocks noGrp="1"/>
          </p:cNvSpPr>
          <p:nvPr>
            <p:ph type="ctrTitle"/>
          </p:nvPr>
        </p:nvSpPr>
        <p:spPr>
          <a:xfrm>
            <a:off x="4515439" y="636982"/>
            <a:ext cx="7343187" cy="1803247"/>
          </a:xfrm>
        </p:spPr>
        <p:txBody>
          <a:bodyPr anchor="b">
            <a:normAutofit/>
          </a:bodyPr>
          <a:lstStyle/>
          <a:p>
            <a:r>
              <a:rPr lang="en-US" sz="3200" dirty="0"/>
              <a:t>Design Patterns can be divided to 3 main categories</a:t>
            </a:r>
            <a:br>
              <a:rPr lang="en-US" sz="3200" dirty="0"/>
            </a:br>
            <a:endParaRPr lang="he-IL" sz="3200" dirty="0"/>
          </a:p>
        </p:txBody>
      </p:sp>
      <p:sp>
        <p:nvSpPr>
          <p:cNvPr id="27" name="Text Placeholder 2">
            <a:extLst>
              <a:ext uri="{FF2B5EF4-FFF2-40B4-BE49-F238E27FC236}">
                <a16:creationId xmlns:a16="http://schemas.microsoft.com/office/drawing/2014/main" id="{92651857-AE36-9AE8-7E29-90A274D80615}"/>
              </a:ext>
            </a:extLst>
          </p:cNvPr>
          <p:cNvSpPr>
            <a:spLocks noGrp="1"/>
          </p:cNvSpPr>
          <p:nvPr>
            <p:ph type="body" sz="quarter" idx="11"/>
          </p:nvPr>
        </p:nvSpPr>
        <p:spPr>
          <a:xfrm>
            <a:off x="6367055" y="4549553"/>
            <a:ext cx="5491570" cy="953337"/>
          </a:xfrm>
        </p:spPr>
        <p:txBody>
          <a:bodyPr/>
          <a:lstStyle/>
          <a:p>
            <a:pPr marL="285750" indent="-285750" algn="l" rtl="0">
              <a:buFont typeface="Arial" panose="020B0604020202020204" pitchFamily="34" charset="0"/>
              <a:buChar char="•"/>
            </a:pPr>
            <a:r>
              <a:rPr lang="en-US" dirty="0"/>
              <a:t>Creational</a:t>
            </a:r>
          </a:p>
          <a:p>
            <a:pPr marL="285750" indent="-285750" algn="l" rtl="0">
              <a:buFont typeface="Arial" panose="020B0604020202020204" pitchFamily="34" charset="0"/>
              <a:buChar char="•"/>
            </a:pPr>
            <a:r>
              <a:rPr lang="en-US" dirty="0"/>
              <a:t>Structural</a:t>
            </a:r>
          </a:p>
          <a:p>
            <a:pPr marL="285750" indent="-285750" algn="l" rtl="0">
              <a:buFont typeface="Arial" panose="020B0604020202020204" pitchFamily="34" charset="0"/>
              <a:buChar char="•"/>
            </a:pPr>
            <a:r>
              <a:rPr lang="en-US" dirty="0"/>
              <a:t>Behavioral</a:t>
            </a:r>
          </a:p>
        </p:txBody>
      </p:sp>
      <p:sp>
        <p:nvSpPr>
          <p:cNvPr id="13" name="Title 1">
            <a:extLst>
              <a:ext uri="{FF2B5EF4-FFF2-40B4-BE49-F238E27FC236}">
                <a16:creationId xmlns:a16="http://schemas.microsoft.com/office/drawing/2014/main" id="{86270024-71EE-80DD-66CC-37F403943294}"/>
              </a:ext>
            </a:extLst>
          </p:cNvPr>
          <p:cNvSpPr txBox="1">
            <a:spLocks/>
          </p:cNvSpPr>
          <p:nvPr/>
        </p:nvSpPr>
        <p:spPr>
          <a:xfrm>
            <a:off x="216677" y="492369"/>
            <a:ext cx="9868100" cy="1803247"/>
          </a:xfrm>
          <a:prstGeom prst="rect">
            <a:avLst/>
          </a:prstGeom>
        </p:spPr>
        <p:txBody>
          <a:bodyPr vert="horz" lIns="0" tIns="0" rIns="0" bIns="0" rtlCol="0" anchor="b" anchorCtr="0">
            <a:normAutofit/>
          </a:bodyPr>
          <a:lst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endParaRPr lang="en-US" dirty="0"/>
          </a:p>
        </p:txBody>
      </p:sp>
      <p:sp>
        <p:nvSpPr>
          <p:cNvPr id="6" name="Slide Number Placeholder 5" hidden="1">
            <a:extLst>
              <a:ext uri="{FF2B5EF4-FFF2-40B4-BE49-F238E27FC236}">
                <a16:creationId xmlns:a16="http://schemas.microsoft.com/office/drawing/2014/main" id="{7CD59D5C-769B-454A-A6E2-A988BC5DEF34}"/>
              </a:ext>
            </a:extLst>
          </p:cNvPr>
          <p:cNvSpPr>
            <a:spLocks noGrp="1"/>
          </p:cNvSpPr>
          <p:nvPr>
            <p:ph type="sldNum" sz="quarter" idx="4294967295"/>
          </p:nvPr>
        </p:nvSpPr>
        <p:spPr>
          <a:xfrm>
            <a:off x="0" y="6332538"/>
            <a:ext cx="523875" cy="247650"/>
          </a:xfrm>
        </p:spPr>
        <p:txBody>
          <a:bodyPr/>
          <a:lstStyle/>
          <a:p>
            <a:pPr>
              <a:spcAft>
                <a:spcPts val="600"/>
              </a:spcAft>
            </a:pPr>
            <a:fld id="{294A09A9-5501-47C1-A89A-A340965A2BE2}" type="slidenum">
              <a:rPr lang="en-US" smtClean="0"/>
              <a:pPr>
                <a:spcAft>
                  <a:spcPts val="600"/>
                </a:spcAft>
              </a:pPr>
              <a:t>15</a:t>
            </a:fld>
            <a:endParaRPr lang="en-US"/>
          </a:p>
        </p:txBody>
      </p:sp>
    </p:spTree>
    <p:extLst>
      <p:ext uri="{BB962C8B-B14F-4D97-AF65-F5344CB8AC3E}">
        <p14:creationId xmlns:p14="http://schemas.microsoft.com/office/powerpoint/2010/main" val="3384021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a:bodyPr>
          <a:lstStyle/>
          <a:p>
            <a:r>
              <a:rPr lang="en-US" b="1" dirty="0"/>
              <a:t>Creational</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pPr marL="0" indent="0" algn="l" rtl="0"/>
            <a:r>
              <a:rPr lang="en-US" dirty="0"/>
              <a:t>Responsibility</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16</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Examples</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4690744"/>
            <a:ext cx="5124450" cy="1765301"/>
          </a:xfrm>
        </p:spPr>
        <p:txBody>
          <a:bodyPr/>
          <a:lstStyle/>
          <a:p>
            <a:pPr marL="285750" indent="-285750" algn="l" rtl="0">
              <a:buFont typeface="Arial" panose="020B0604020202020204" pitchFamily="34" charset="0"/>
              <a:buChar char="•"/>
            </a:pPr>
            <a:r>
              <a:rPr lang="en-US" dirty="0"/>
              <a:t>Factory</a:t>
            </a:r>
          </a:p>
          <a:p>
            <a:pPr marL="285750" indent="-285750" algn="l" rtl="0">
              <a:buFont typeface="Arial" panose="020B0604020202020204" pitchFamily="34" charset="0"/>
              <a:buChar char="•"/>
            </a:pPr>
            <a:r>
              <a:rPr lang="en-US" dirty="0"/>
              <a:t>Builder</a:t>
            </a:r>
          </a:p>
          <a:p>
            <a:pPr marL="285750" indent="-285750" algn="l" rtl="0">
              <a:buFont typeface="Arial" panose="020B0604020202020204" pitchFamily="34" charset="0"/>
              <a:buChar char="•"/>
            </a:pPr>
            <a:r>
              <a:rPr lang="en-US" dirty="0" err="1"/>
              <a:t>Singelton</a:t>
            </a:r>
            <a:endParaRPr lang="he-IL" dirty="0"/>
          </a:p>
        </p:txBody>
      </p:sp>
      <p:sp>
        <p:nvSpPr>
          <p:cNvPr id="4" name="Text Placeholder 3">
            <a:extLst>
              <a:ext uri="{FF2B5EF4-FFF2-40B4-BE49-F238E27FC236}">
                <a16:creationId xmlns:a16="http://schemas.microsoft.com/office/drawing/2014/main" id="{575F9D94-9A3F-5AC2-6351-388B172D0198}"/>
              </a:ext>
            </a:extLst>
          </p:cNvPr>
          <p:cNvSpPr>
            <a:spLocks noGrp="1"/>
          </p:cNvSpPr>
          <p:nvPr>
            <p:ph type="body" sz="quarter" idx="10"/>
          </p:nvPr>
        </p:nvSpPr>
        <p:spPr/>
        <p:txBody>
          <a:bodyPr/>
          <a:lstStyle/>
          <a:p>
            <a:pPr algn="l" rtl="0"/>
            <a:r>
              <a:rPr lang="en-US" dirty="0"/>
              <a:t>Deals with the process of creation objects of classes</a:t>
            </a:r>
            <a:endParaRPr lang="he-IL" dirty="0"/>
          </a:p>
        </p:txBody>
      </p:sp>
      <p:grpSp>
        <p:nvGrpSpPr>
          <p:cNvPr id="7" name="Group 6">
            <a:extLst>
              <a:ext uri="{FF2B5EF4-FFF2-40B4-BE49-F238E27FC236}">
                <a16:creationId xmlns:a16="http://schemas.microsoft.com/office/drawing/2014/main" id="{A5CAFBFC-0232-F654-5FC0-97D91E6F627E}"/>
              </a:ext>
            </a:extLst>
          </p:cNvPr>
          <p:cNvGrpSpPr/>
          <p:nvPr/>
        </p:nvGrpSpPr>
        <p:grpSpPr>
          <a:xfrm>
            <a:off x="7264400" y="-237171"/>
            <a:ext cx="4232656" cy="4329428"/>
            <a:chOff x="7264400" y="-237171"/>
            <a:chExt cx="4232656" cy="4329428"/>
          </a:xfrm>
          <a:blipFill dpi="0" rotWithShape="1">
            <a:blip r:embed="rId2">
              <a:extLst>
                <a:ext uri="{28A0092B-C50C-407E-A947-70E740481C1C}">
                  <a14:useLocalDpi xmlns:a14="http://schemas.microsoft.com/office/drawing/2010/main" val="0"/>
                </a:ext>
              </a:extLst>
            </a:blip>
            <a:srcRect/>
            <a:stretch>
              <a:fillRect/>
            </a:stretch>
          </a:blipFill>
        </p:grpSpPr>
        <p:grpSp>
          <p:nvGrpSpPr>
            <p:cNvPr id="35" name="Group 34">
              <a:extLst>
                <a:ext uri="{FF2B5EF4-FFF2-40B4-BE49-F238E27FC236}">
                  <a16:creationId xmlns:a16="http://schemas.microsoft.com/office/drawing/2014/main" id="{35B4870F-25AC-9B06-23B7-786AE53F0FB7}"/>
                </a:ext>
              </a:extLst>
            </p:cNvPr>
            <p:cNvGrpSpPr/>
            <p:nvPr/>
          </p:nvGrpSpPr>
          <p:grpSpPr>
            <a:xfrm>
              <a:off x="8585200" y="-237171"/>
              <a:ext cx="2911856" cy="4329428"/>
              <a:chOff x="8585200" y="-237171"/>
              <a:chExt cx="2911856" cy="4329428"/>
            </a:xfrm>
            <a:grpFill/>
          </p:grpSpPr>
          <p:sp>
            <p:nvSpPr>
              <p:cNvPr id="30" name="Hexagon 29">
                <a:extLst>
                  <a:ext uri="{FF2B5EF4-FFF2-40B4-BE49-F238E27FC236}">
                    <a16:creationId xmlns:a16="http://schemas.microsoft.com/office/drawing/2014/main" id="{FF6482DF-496F-76A8-0B09-6F3AEDBF1EB4}"/>
                  </a:ext>
                </a:extLst>
              </p:cNvPr>
              <p:cNvSpPr/>
              <p:nvPr/>
            </p:nvSpPr>
            <p:spPr>
              <a:xfrm>
                <a:off x="8585200" y="508000"/>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Hexagon 30">
                <a:extLst>
                  <a:ext uri="{FF2B5EF4-FFF2-40B4-BE49-F238E27FC236}">
                    <a16:creationId xmlns:a16="http://schemas.microsoft.com/office/drawing/2014/main" id="{B689DB42-675F-EA7B-0EBF-063B46B8F882}"/>
                  </a:ext>
                </a:extLst>
              </p:cNvPr>
              <p:cNvSpPr/>
              <p:nvPr/>
            </p:nvSpPr>
            <p:spPr>
              <a:xfrm>
                <a:off x="9906000" y="123031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Hexagon 31">
                <a:extLst>
                  <a:ext uri="{FF2B5EF4-FFF2-40B4-BE49-F238E27FC236}">
                    <a16:creationId xmlns:a16="http://schemas.microsoft.com/office/drawing/2014/main" id="{2A98D894-2DBE-41D4-A94C-356B42253ECE}"/>
                  </a:ext>
                </a:extLst>
              </p:cNvPr>
              <p:cNvSpPr/>
              <p:nvPr/>
            </p:nvSpPr>
            <p:spPr>
              <a:xfrm>
                <a:off x="8585200" y="1985643"/>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Hexagon 32">
                <a:extLst>
                  <a:ext uri="{FF2B5EF4-FFF2-40B4-BE49-F238E27FC236}">
                    <a16:creationId xmlns:a16="http://schemas.microsoft.com/office/drawing/2014/main" id="{52112B30-77B7-EEFC-7131-1F5D4C6E332A}"/>
                  </a:ext>
                </a:extLst>
              </p:cNvPr>
              <p:cNvSpPr/>
              <p:nvPr/>
            </p:nvSpPr>
            <p:spPr>
              <a:xfrm>
                <a:off x="9906000" y="-237171"/>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Hexagon 33">
                <a:extLst>
                  <a:ext uri="{FF2B5EF4-FFF2-40B4-BE49-F238E27FC236}">
                    <a16:creationId xmlns:a16="http://schemas.microsoft.com/office/drawing/2014/main" id="{ECAC7E0D-2620-056C-FC1F-74275F89E889}"/>
                  </a:ext>
                </a:extLst>
              </p:cNvPr>
              <p:cNvSpPr/>
              <p:nvPr/>
            </p:nvSpPr>
            <p:spPr>
              <a:xfrm>
                <a:off x="9906000" y="2720657"/>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Hexagon 5">
              <a:extLst>
                <a:ext uri="{FF2B5EF4-FFF2-40B4-BE49-F238E27FC236}">
                  <a16:creationId xmlns:a16="http://schemas.microsoft.com/office/drawing/2014/main" id="{EC086218-0DA6-DD22-9F68-91B15639BBBC}"/>
                </a:ext>
              </a:extLst>
            </p:cNvPr>
            <p:cNvSpPr/>
            <p:nvPr/>
          </p:nvSpPr>
          <p:spPr>
            <a:xfrm>
              <a:off x="7264400" y="123031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34304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a:bodyPr>
          <a:lstStyle/>
          <a:p>
            <a:r>
              <a:rPr lang="en-US" b="1" dirty="0"/>
              <a:t>Structural</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pPr marL="0" indent="0" algn="l" rtl="0"/>
            <a:r>
              <a:rPr lang="en-US" dirty="0"/>
              <a:t>Responsibility</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17</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Examples</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4690744"/>
            <a:ext cx="5124450" cy="1765301"/>
          </a:xfrm>
        </p:spPr>
        <p:txBody>
          <a:bodyPr/>
          <a:lstStyle/>
          <a:p>
            <a:pPr marL="285750" indent="-285750" algn="l" rtl="0">
              <a:buFont typeface="Arial" panose="020B0604020202020204" pitchFamily="34" charset="0"/>
              <a:buChar char="•"/>
            </a:pPr>
            <a:r>
              <a:rPr lang="en-US" dirty="0"/>
              <a:t>Adapter</a:t>
            </a:r>
          </a:p>
          <a:p>
            <a:pPr marL="285750" indent="-285750" algn="l" rtl="0">
              <a:buFont typeface="Arial" panose="020B0604020202020204" pitchFamily="34" charset="0"/>
              <a:buChar char="•"/>
            </a:pPr>
            <a:r>
              <a:rPr lang="en-US" dirty="0"/>
              <a:t>Decorator</a:t>
            </a:r>
          </a:p>
          <a:p>
            <a:pPr marL="285750" indent="-285750" algn="l" rtl="0">
              <a:buFont typeface="Arial" panose="020B0604020202020204" pitchFamily="34" charset="0"/>
              <a:buChar char="•"/>
            </a:pPr>
            <a:r>
              <a:rPr lang="en-US" dirty="0"/>
              <a:t>Proxy</a:t>
            </a:r>
            <a:endParaRPr lang="he-IL" dirty="0"/>
          </a:p>
        </p:txBody>
      </p:sp>
      <p:grpSp>
        <p:nvGrpSpPr>
          <p:cNvPr id="35" name="Group 34">
            <a:extLst>
              <a:ext uri="{FF2B5EF4-FFF2-40B4-BE49-F238E27FC236}">
                <a16:creationId xmlns:a16="http://schemas.microsoft.com/office/drawing/2014/main" id="{35B4870F-25AC-9B06-23B7-786AE53F0FB7}"/>
              </a:ext>
            </a:extLst>
          </p:cNvPr>
          <p:cNvGrpSpPr/>
          <p:nvPr/>
        </p:nvGrpSpPr>
        <p:grpSpPr>
          <a:xfrm>
            <a:off x="8554720" y="661672"/>
            <a:ext cx="2911856" cy="3594414"/>
            <a:chOff x="8585200" y="-237171"/>
            <a:chExt cx="2911856" cy="3594414"/>
          </a:xfrm>
          <a:blipFill dpi="0" rotWithShape="1">
            <a:blip r:embed="rId2">
              <a:extLst>
                <a:ext uri="{28A0092B-C50C-407E-A947-70E740481C1C}">
                  <a14:useLocalDpi xmlns:a14="http://schemas.microsoft.com/office/drawing/2010/main" val="0"/>
                </a:ext>
              </a:extLst>
            </a:blip>
            <a:srcRect/>
            <a:stretch>
              <a:fillRect/>
            </a:stretch>
          </a:blipFill>
        </p:grpSpPr>
        <p:sp>
          <p:nvSpPr>
            <p:cNvPr id="30" name="Hexagon 29">
              <a:extLst>
                <a:ext uri="{FF2B5EF4-FFF2-40B4-BE49-F238E27FC236}">
                  <a16:creationId xmlns:a16="http://schemas.microsoft.com/office/drawing/2014/main" id="{FF6482DF-496F-76A8-0B09-6F3AEDBF1EB4}"/>
                </a:ext>
              </a:extLst>
            </p:cNvPr>
            <p:cNvSpPr/>
            <p:nvPr/>
          </p:nvSpPr>
          <p:spPr>
            <a:xfrm>
              <a:off x="8585200" y="508000"/>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Hexagon 30">
              <a:extLst>
                <a:ext uri="{FF2B5EF4-FFF2-40B4-BE49-F238E27FC236}">
                  <a16:creationId xmlns:a16="http://schemas.microsoft.com/office/drawing/2014/main" id="{B689DB42-675F-EA7B-0EBF-063B46B8F882}"/>
                </a:ext>
              </a:extLst>
            </p:cNvPr>
            <p:cNvSpPr/>
            <p:nvPr/>
          </p:nvSpPr>
          <p:spPr>
            <a:xfrm>
              <a:off x="9906000" y="123031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Hexagon 31">
              <a:extLst>
                <a:ext uri="{FF2B5EF4-FFF2-40B4-BE49-F238E27FC236}">
                  <a16:creationId xmlns:a16="http://schemas.microsoft.com/office/drawing/2014/main" id="{2A98D894-2DBE-41D4-A94C-356B42253ECE}"/>
                </a:ext>
              </a:extLst>
            </p:cNvPr>
            <p:cNvSpPr/>
            <p:nvPr/>
          </p:nvSpPr>
          <p:spPr>
            <a:xfrm>
              <a:off x="8585200" y="1985643"/>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Hexagon 32">
              <a:extLst>
                <a:ext uri="{FF2B5EF4-FFF2-40B4-BE49-F238E27FC236}">
                  <a16:creationId xmlns:a16="http://schemas.microsoft.com/office/drawing/2014/main" id="{52112B30-77B7-EEFC-7131-1F5D4C6E332A}"/>
                </a:ext>
              </a:extLst>
            </p:cNvPr>
            <p:cNvSpPr/>
            <p:nvPr/>
          </p:nvSpPr>
          <p:spPr>
            <a:xfrm>
              <a:off x="9906000" y="-237171"/>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 name="Text Placeholder 3">
            <a:extLst>
              <a:ext uri="{FF2B5EF4-FFF2-40B4-BE49-F238E27FC236}">
                <a16:creationId xmlns:a16="http://schemas.microsoft.com/office/drawing/2014/main" id="{575F9D94-9A3F-5AC2-6351-388B172D0198}"/>
              </a:ext>
            </a:extLst>
          </p:cNvPr>
          <p:cNvSpPr>
            <a:spLocks noGrp="1"/>
          </p:cNvSpPr>
          <p:nvPr>
            <p:ph type="body" sz="quarter" idx="10"/>
          </p:nvPr>
        </p:nvSpPr>
        <p:spPr>
          <a:xfrm>
            <a:off x="952500" y="2656904"/>
            <a:ext cx="4954524" cy="574318"/>
          </a:xfrm>
        </p:spPr>
        <p:txBody>
          <a:bodyPr/>
          <a:lstStyle/>
          <a:p>
            <a:pPr algn="l" rtl="0"/>
            <a:r>
              <a:rPr lang="en-US" dirty="0"/>
              <a:t>Deals with creation of compose objects. </a:t>
            </a:r>
          </a:p>
          <a:p>
            <a:pPr algn="l" rtl="0"/>
            <a:r>
              <a:rPr lang="en-US" dirty="0"/>
              <a:t>How to arrange classes and objects so functionality can be derived from them.</a:t>
            </a:r>
            <a:endParaRPr lang="he-IL" dirty="0"/>
          </a:p>
        </p:txBody>
      </p:sp>
    </p:spTree>
    <p:extLst>
      <p:ext uri="{BB962C8B-B14F-4D97-AF65-F5344CB8AC3E}">
        <p14:creationId xmlns:p14="http://schemas.microsoft.com/office/powerpoint/2010/main" val="119690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a:bodyPr>
          <a:lstStyle/>
          <a:p>
            <a:r>
              <a:rPr lang="en-US" b="1" dirty="0"/>
              <a:t>Behavioral</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pPr marL="0" indent="0" algn="l" rtl="0"/>
            <a:r>
              <a:rPr lang="en-US" dirty="0"/>
              <a:t>Responsibility</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18</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Examples</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4690744"/>
            <a:ext cx="5124450" cy="1765301"/>
          </a:xfrm>
        </p:spPr>
        <p:txBody>
          <a:bodyPr/>
          <a:lstStyle/>
          <a:p>
            <a:pPr marL="285750" indent="-285750" algn="l" rtl="0">
              <a:buFont typeface="Arial" panose="020B0604020202020204" pitchFamily="34" charset="0"/>
              <a:buChar char="•"/>
            </a:pPr>
            <a:r>
              <a:rPr lang="en-US" dirty="0"/>
              <a:t>Iterator</a:t>
            </a:r>
          </a:p>
          <a:p>
            <a:pPr marL="285750" indent="-285750" algn="l" rtl="0">
              <a:buFont typeface="Arial" panose="020B0604020202020204" pitchFamily="34" charset="0"/>
              <a:buChar char="•"/>
            </a:pPr>
            <a:r>
              <a:rPr lang="en-US" dirty="0"/>
              <a:t>Observer</a:t>
            </a:r>
          </a:p>
          <a:p>
            <a:pPr marL="285750" indent="-285750" algn="l" rtl="0">
              <a:buFont typeface="Arial" panose="020B0604020202020204" pitchFamily="34" charset="0"/>
              <a:buChar char="•"/>
            </a:pPr>
            <a:r>
              <a:rPr lang="en-US" dirty="0"/>
              <a:t>Strategy</a:t>
            </a:r>
            <a:endParaRPr lang="he-IL" dirty="0"/>
          </a:p>
        </p:txBody>
      </p:sp>
      <p:sp>
        <p:nvSpPr>
          <p:cNvPr id="4" name="Text Placeholder 3">
            <a:extLst>
              <a:ext uri="{FF2B5EF4-FFF2-40B4-BE49-F238E27FC236}">
                <a16:creationId xmlns:a16="http://schemas.microsoft.com/office/drawing/2014/main" id="{575F9D94-9A3F-5AC2-6351-388B172D0198}"/>
              </a:ext>
            </a:extLst>
          </p:cNvPr>
          <p:cNvSpPr>
            <a:spLocks noGrp="1"/>
          </p:cNvSpPr>
          <p:nvPr>
            <p:ph type="body" sz="quarter" idx="10"/>
          </p:nvPr>
        </p:nvSpPr>
        <p:spPr>
          <a:xfrm>
            <a:off x="952500" y="2656904"/>
            <a:ext cx="4954524" cy="574318"/>
          </a:xfrm>
        </p:spPr>
        <p:txBody>
          <a:bodyPr/>
          <a:lstStyle/>
          <a:p>
            <a:pPr algn="l" rtl="0"/>
            <a:r>
              <a:rPr lang="en-US" dirty="0"/>
              <a:t>Inter-Communication and interaction of classes and objects to derive the functionality</a:t>
            </a:r>
            <a:endParaRPr lang="he-IL" dirty="0"/>
          </a:p>
        </p:txBody>
      </p:sp>
      <p:grpSp>
        <p:nvGrpSpPr>
          <p:cNvPr id="10" name="Group 9">
            <a:extLst>
              <a:ext uri="{FF2B5EF4-FFF2-40B4-BE49-F238E27FC236}">
                <a16:creationId xmlns:a16="http://schemas.microsoft.com/office/drawing/2014/main" id="{94514B37-4BE8-5175-BE0D-A594176AACA4}"/>
              </a:ext>
            </a:extLst>
          </p:cNvPr>
          <p:cNvGrpSpPr/>
          <p:nvPr/>
        </p:nvGrpSpPr>
        <p:grpSpPr>
          <a:xfrm>
            <a:off x="7207504" y="-48258"/>
            <a:ext cx="4259072" cy="4304344"/>
            <a:chOff x="7207504" y="-48258"/>
            <a:chExt cx="4259072" cy="4304344"/>
          </a:xfrm>
          <a:blipFill dpi="0" rotWithShape="1">
            <a:blip r:embed="rId2">
              <a:extLst>
                <a:ext uri="{28A0092B-C50C-407E-A947-70E740481C1C}">
                  <a14:useLocalDpi xmlns:a14="http://schemas.microsoft.com/office/drawing/2010/main" val="0"/>
                </a:ext>
              </a:extLst>
            </a:blip>
            <a:srcRect/>
            <a:stretch>
              <a:fillRect/>
            </a:stretch>
          </a:blipFill>
        </p:grpSpPr>
        <p:grpSp>
          <p:nvGrpSpPr>
            <p:cNvPr id="6" name="Group 5">
              <a:extLst>
                <a:ext uri="{FF2B5EF4-FFF2-40B4-BE49-F238E27FC236}">
                  <a16:creationId xmlns:a16="http://schemas.microsoft.com/office/drawing/2014/main" id="{EAD5568B-1B46-588F-AD10-0E2E97F47232}"/>
                </a:ext>
              </a:extLst>
            </p:cNvPr>
            <p:cNvGrpSpPr/>
            <p:nvPr/>
          </p:nvGrpSpPr>
          <p:grpSpPr>
            <a:xfrm>
              <a:off x="7207504" y="661672"/>
              <a:ext cx="4259072" cy="3594414"/>
              <a:chOff x="7207504" y="661672"/>
              <a:chExt cx="4259072" cy="3594414"/>
            </a:xfrm>
            <a:grpFill/>
          </p:grpSpPr>
          <p:grpSp>
            <p:nvGrpSpPr>
              <p:cNvPr id="35" name="Group 34">
                <a:extLst>
                  <a:ext uri="{FF2B5EF4-FFF2-40B4-BE49-F238E27FC236}">
                    <a16:creationId xmlns:a16="http://schemas.microsoft.com/office/drawing/2014/main" id="{35B4870F-25AC-9B06-23B7-786AE53F0FB7}"/>
                  </a:ext>
                </a:extLst>
              </p:cNvPr>
              <p:cNvGrpSpPr/>
              <p:nvPr/>
            </p:nvGrpSpPr>
            <p:grpSpPr>
              <a:xfrm>
                <a:off x="8554720" y="661672"/>
                <a:ext cx="2911856" cy="3594414"/>
                <a:chOff x="8585200" y="-237171"/>
                <a:chExt cx="2911856" cy="3594414"/>
              </a:xfrm>
              <a:grpFill/>
            </p:grpSpPr>
            <p:sp>
              <p:nvSpPr>
                <p:cNvPr id="30" name="Hexagon 29">
                  <a:extLst>
                    <a:ext uri="{FF2B5EF4-FFF2-40B4-BE49-F238E27FC236}">
                      <a16:creationId xmlns:a16="http://schemas.microsoft.com/office/drawing/2014/main" id="{FF6482DF-496F-76A8-0B09-6F3AEDBF1EB4}"/>
                    </a:ext>
                  </a:extLst>
                </p:cNvPr>
                <p:cNvSpPr/>
                <p:nvPr/>
              </p:nvSpPr>
              <p:spPr>
                <a:xfrm>
                  <a:off x="8585200" y="508000"/>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Hexagon 31">
                  <a:extLst>
                    <a:ext uri="{FF2B5EF4-FFF2-40B4-BE49-F238E27FC236}">
                      <a16:creationId xmlns:a16="http://schemas.microsoft.com/office/drawing/2014/main" id="{2A98D894-2DBE-41D4-A94C-356B42253ECE}"/>
                    </a:ext>
                  </a:extLst>
                </p:cNvPr>
                <p:cNvSpPr/>
                <p:nvPr/>
              </p:nvSpPr>
              <p:spPr>
                <a:xfrm>
                  <a:off x="8585200" y="1985643"/>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Hexagon 32">
                  <a:extLst>
                    <a:ext uri="{FF2B5EF4-FFF2-40B4-BE49-F238E27FC236}">
                      <a16:creationId xmlns:a16="http://schemas.microsoft.com/office/drawing/2014/main" id="{52112B30-77B7-EEFC-7131-1F5D4C6E332A}"/>
                    </a:ext>
                  </a:extLst>
                </p:cNvPr>
                <p:cNvSpPr/>
                <p:nvPr/>
              </p:nvSpPr>
              <p:spPr>
                <a:xfrm>
                  <a:off x="9906000" y="-237171"/>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Hexagon 2">
                <a:extLst>
                  <a:ext uri="{FF2B5EF4-FFF2-40B4-BE49-F238E27FC236}">
                    <a16:creationId xmlns:a16="http://schemas.microsoft.com/office/drawing/2014/main" id="{F1EC78DF-7B2E-77D8-13F9-1F8D79F4B627}"/>
                  </a:ext>
                </a:extLst>
              </p:cNvPr>
              <p:cNvSpPr/>
              <p:nvPr/>
            </p:nvSpPr>
            <p:spPr>
              <a:xfrm>
                <a:off x="7207504" y="690563"/>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Hexagon 8">
              <a:extLst>
                <a:ext uri="{FF2B5EF4-FFF2-40B4-BE49-F238E27FC236}">
                  <a16:creationId xmlns:a16="http://schemas.microsoft.com/office/drawing/2014/main" id="{251358F9-3123-786B-7039-3A8F2121E8DF}"/>
                </a:ext>
              </a:extLst>
            </p:cNvPr>
            <p:cNvSpPr/>
            <p:nvPr/>
          </p:nvSpPr>
          <p:spPr>
            <a:xfrm>
              <a:off x="8541512" y="-48258"/>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34398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6A0D1DB-985C-79A6-D1A5-48470078ADF8}"/>
              </a:ext>
            </a:extLst>
          </p:cNvPr>
          <p:cNvSpPr>
            <a:spLocks noGrp="1"/>
          </p:cNvSpPr>
          <p:nvPr>
            <p:ph type="ctrTitle"/>
          </p:nvPr>
        </p:nvSpPr>
        <p:spPr>
          <a:xfrm>
            <a:off x="4515439" y="636982"/>
            <a:ext cx="7343187" cy="1803247"/>
          </a:xfrm>
        </p:spPr>
        <p:txBody>
          <a:bodyPr anchor="b">
            <a:normAutofit/>
          </a:bodyPr>
          <a:lstStyle/>
          <a:p>
            <a:r>
              <a:rPr lang="en-US" sz="3200" dirty="0"/>
              <a:t>Creational</a:t>
            </a:r>
            <a:endParaRPr lang="he-IL" sz="3200" dirty="0"/>
          </a:p>
        </p:txBody>
      </p:sp>
      <p:sp>
        <p:nvSpPr>
          <p:cNvPr id="27" name="Text Placeholder 2">
            <a:extLst>
              <a:ext uri="{FF2B5EF4-FFF2-40B4-BE49-F238E27FC236}">
                <a16:creationId xmlns:a16="http://schemas.microsoft.com/office/drawing/2014/main" id="{92651857-AE36-9AE8-7E29-90A274D80615}"/>
              </a:ext>
            </a:extLst>
          </p:cNvPr>
          <p:cNvSpPr>
            <a:spLocks noGrp="1"/>
          </p:cNvSpPr>
          <p:nvPr>
            <p:ph type="body" sz="quarter" idx="11"/>
          </p:nvPr>
        </p:nvSpPr>
        <p:spPr>
          <a:xfrm>
            <a:off x="6367055" y="4549553"/>
            <a:ext cx="5491570" cy="953337"/>
          </a:xfrm>
        </p:spPr>
        <p:txBody>
          <a:bodyPr/>
          <a:lstStyle/>
          <a:p>
            <a:pPr algn="l" rtl="0"/>
            <a:r>
              <a:rPr lang="en-US" dirty="0"/>
              <a:t>Creational design patterns provide various object creation mechanisms, which increase flexibility and reuse of existing code</a:t>
            </a:r>
          </a:p>
        </p:txBody>
      </p:sp>
      <p:sp>
        <p:nvSpPr>
          <p:cNvPr id="13" name="Title 1">
            <a:extLst>
              <a:ext uri="{FF2B5EF4-FFF2-40B4-BE49-F238E27FC236}">
                <a16:creationId xmlns:a16="http://schemas.microsoft.com/office/drawing/2014/main" id="{86270024-71EE-80DD-66CC-37F403943294}"/>
              </a:ext>
            </a:extLst>
          </p:cNvPr>
          <p:cNvSpPr txBox="1">
            <a:spLocks/>
          </p:cNvSpPr>
          <p:nvPr/>
        </p:nvSpPr>
        <p:spPr>
          <a:xfrm>
            <a:off x="216677" y="492369"/>
            <a:ext cx="9868100" cy="1803247"/>
          </a:xfrm>
          <a:prstGeom prst="rect">
            <a:avLst/>
          </a:prstGeom>
        </p:spPr>
        <p:txBody>
          <a:bodyPr vert="horz" lIns="0" tIns="0" rIns="0" bIns="0" rtlCol="0" anchor="b" anchorCtr="0">
            <a:normAutofit/>
          </a:bodyPr>
          <a:lst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endParaRPr lang="en-US" dirty="0"/>
          </a:p>
        </p:txBody>
      </p:sp>
      <p:sp>
        <p:nvSpPr>
          <p:cNvPr id="6" name="Slide Number Placeholder 5" hidden="1">
            <a:extLst>
              <a:ext uri="{FF2B5EF4-FFF2-40B4-BE49-F238E27FC236}">
                <a16:creationId xmlns:a16="http://schemas.microsoft.com/office/drawing/2014/main" id="{7CD59D5C-769B-454A-A6E2-A988BC5DEF34}"/>
              </a:ext>
            </a:extLst>
          </p:cNvPr>
          <p:cNvSpPr>
            <a:spLocks noGrp="1"/>
          </p:cNvSpPr>
          <p:nvPr>
            <p:ph type="sldNum" sz="quarter" idx="4294967295"/>
          </p:nvPr>
        </p:nvSpPr>
        <p:spPr>
          <a:xfrm>
            <a:off x="0" y="6332538"/>
            <a:ext cx="523875" cy="247650"/>
          </a:xfrm>
        </p:spPr>
        <p:txBody>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06435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369332"/>
          </a:xfrm>
        </p:spPr>
        <p:txBody>
          <a:bodyPr/>
          <a:lstStyle/>
          <a:p>
            <a:pPr rtl="0"/>
            <a:r>
              <a:rPr lang="en-US" dirty="0"/>
              <a:t>Goals &amp; Tools</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Introduction</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pPr rtl="0"/>
            <a:r>
              <a:rPr lang="en-US" dirty="0"/>
              <a:t>General guidelines for good code</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dirty="0"/>
              <a:t>02. SOLID</a:t>
            </a:r>
            <a:br>
              <a:rPr lang="en-US" dirty="0"/>
            </a:br>
            <a:endParaRPr lang="en-US" dirty="0"/>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131299"/>
            <a:ext cx="2133600" cy="369332"/>
          </a:xfrm>
        </p:spPr>
        <p:txBody>
          <a:bodyPr/>
          <a:lstStyle/>
          <a:p>
            <a:r>
              <a:rPr lang="en-US" dirty="0"/>
              <a:t>All design patterns tied to one of a three groups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dirty="0"/>
              <a:t>03. Design Patterns Families</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a:lstStyle/>
          <a:p>
            <a:r>
              <a:rPr lang="en-US" dirty="0"/>
              <a:t>A taste of different design patterns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dirty="0"/>
              <a:t>04. Design Patterns Intro</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Learn &amp; Integrate common design patterns</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a:lstStyle/>
          <a:p>
            <a:r>
              <a:rPr lang="en-US" dirty="0"/>
              <a:t>05. What is next?</a:t>
            </a:r>
          </a:p>
        </p:txBody>
      </p:sp>
      <p:sp>
        <p:nvSpPr>
          <p:cNvPr id="14" name="Footer Placeholder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a:lstStyle/>
          <a:p>
            <a:r>
              <a:rPr lang="en-US" dirty="0"/>
              <a:t>Annual Review</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
        <p:nvSpPr>
          <p:cNvPr id="45" name="Date Placeholder 3">
            <a:extLst>
              <a:ext uri="{FF2B5EF4-FFF2-40B4-BE49-F238E27FC236}">
                <a16:creationId xmlns:a16="http://schemas.microsoft.com/office/drawing/2014/main" id="{3B4069FE-8724-4CE0-9B3C-6D59B9B5FD9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January 21, 2024</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6A0D1DB-985C-79A6-D1A5-48470078ADF8}"/>
              </a:ext>
            </a:extLst>
          </p:cNvPr>
          <p:cNvSpPr>
            <a:spLocks noGrp="1"/>
          </p:cNvSpPr>
          <p:nvPr>
            <p:ph type="ctrTitle"/>
          </p:nvPr>
        </p:nvSpPr>
        <p:spPr>
          <a:xfrm>
            <a:off x="4515439" y="636982"/>
            <a:ext cx="7343187" cy="1803247"/>
          </a:xfrm>
        </p:spPr>
        <p:txBody>
          <a:bodyPr anchor="b">
            <a:normAutofit/>
          </a:bodyPr>
          <a:lstStyle/>
          <a:p>
            <a:r>
              <a:rPr lang="en-US" sz="3200" dirty="0"/>
              <a:t>Structural</a:t>
            </a:r>
            <a:endParaRPr lang="he-IL" sz="3200" dirty="0"/>
          </a:p>
        </p:txBody>
      </p:sp>
      <p:sp>
        <p:nvSpPr>
          <p:cNvPr id="27" name="Text Placeholder 2">
            <a:extLst>
              <a:ext uri="{FF2B5EF4-FFF2-40B4-BE49-F238E27FC236}">
                <a16:creationId xmlns:a16="http://schemas.microsoft.com/office/drawing/2014/main" id="{92651857-AE36-9AE8-7E29-90A274D80615}"/>
              </a:ext>
            </a:extLst>
          </p:cNvPr>
          <p:cNvSpPr>
            <a:spLocks noGrp="1"/>
          </p:cNvSpPr>
          <p:nvPr>
            <p:ph type="body" sz="quarter" idx="11"/>
          </p:nvPr>
        </p:nvSpPr>
        <p:spPr>
          <a:xfrm>
            <a:off x="6367055" y="4549553"/>
            <a:ext cx="5491570" cy="953337"/>
          </a:xfrm>
        </p:spPr>
        <p:txBody>
          <a:bodyPr/>
          <a:lstStyle/>
          <a:p>
            <a:pPr algn="l" rtl="0"/>
            <a:r>
              <a:rPr lang="en-US" dirty="0"/>
              <a:t>Structural design patterns explain how to assemble objects and classes into larger structures, while keeping these structures flexible and efficient</a:t>
            </a:r>
          </a:p>
        </p:txBody>
      </p:sp>
      <p:sp>
        <p:nvSpPr>
          <p:cNvPr id="13" name="Title 1">
            <a:extLst>
              <a:ext uri="{FF2B5EF4-FFF2-40B4-BE49-F238E27FC236}">
                <a16:creationId xmlns:a16="http://schemas.microsoft.com/office/drawing/2014/main" id="{86270024-71EE-80DD-66CC-37F403943294}"/>
              </a:ext>
            </a:extLst>
          </p:cNvPr>
          <p:cNvSpPr txBox="1">
            <a:spLocks/>
          </p:cNvSpPr>
          <p:nvPr/>
        </p:nvSpPr>
        <p:spPr>
          <a:xfrm>
            <a:off x="216677" y="492369"/>
            <a:ext cx="9868100" cy="1803247"/>
          </a:xfrm>
          <a:prstGeom prst="rect">
            <a:avLst/>
          </a:prstGeom>
        </p:spPr>
        <p:txBody>
          <a:bodyPr vert="horz" lIns="0" tIns="0" rIns="0" bIns="0" rtlCol="0" anchor="b" anchorCtr="0">
            <a:normAutofit/>
          </a:bodyPr>
          <a:lst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endParaRPr lang="en-US" dirty="0"/>
          </a:p>
        </p:txBody>
      </p:sp>
      <p:sp>
        <p:nvSpPr>
          <p:cNvPr id="6" name="Slide Number Placeholder 5" hidden="1">
            <a:extLst>
              <a:ext uri="{FF2B5EF4-FFF2-40B4-BE49-F238E27FC236}">
                <a16:creationId xmlns:a16="http://schemas.microsoft.com/office/drawing/2014/main" id="{7CD59D5C-769B-454A-A6E2-A988BC5DEF34}"/>
              </a:ext>
            </a:extLst>
          </p:cNvPr>
          <p:cNvSpPr>
            <a:spLocks noGrp="1"/>
          </p:cNvSpPr>
          <p:nvPr>
            <p:ph type="sldNum" sz="quarter" idx="4294967295"/>
          </p:nvPr>
        </p:nvSpPr>
        <p:spPr>
          <a:xfrm>
            <a:off x="0" y="6332538"/>
            <a:ext cx="523875" cy="247650"/>
          </a:xfrm>
        </p:spPr>
        <p:txBody>
          <a:bodyPr/>
          <a:lstStyle/>
          <a:p>
            <a:pPr>
              <a:spcAft>
                <a:spcPts val="600"/>
              </a:spcAft>
            </a:pPr>
            <a:fld id="{294A09A9-5501-47C1-A89A-A340965A2BE2}" type="slidenum">
              <a:rPr lang="en-US" smtClean="0"/>
              <a:pPr>
                <a:spcAft>
                  <a:spcPts val="600"/>
                </a:spcAft>
              </a:pPr>
              <a:t>20</a:t>
            </a:fld>
            <a:endParaRPr lang="en-US"/>
          </a:p>
        </p:txBody>
      </p:sp>
    </p:spTree>
    <p:extLst>
      <p:ext uri="{BB962C8B-B14F-4D97-AF65-F5344CB8AC3E}">
        <p14:creationId xmlns:p14="http://schemas.microsoft.com/office/powerpoint/2010/main" val="377452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6A0D1DB-985C-79A6-D1A5-48470078ADF8}"/>
              </a:ext>
            </a:extLst>
          </p:cNvPr>
          <p:cNvSpPr>
            <a:spLocks noGrp="1"/>
          </p:cNvSpPr>
          <p:nvPr>
            <p:ph type="ctrTitle"/>
          </p:nvPr>
        </p:nvSpPr>
        <p:spPr>
          <a:xfrm>
            <a:off x="4515439" y="636982"/>
            <a:ext cx="7343187" cy="1803247"/>
          </a:xfrm>
        </p:spPr>
        <p:txBody>
          <a:bodyPr anchor="b">
            <a:normAutofit/>
          </a:bodyPr>
          <a:lstStyle/>
          <a:p>
            <a:r>
              <a:rPr lang="en-US" sz="3200" dirty="0"/>
              <a:t>Behavioral</a:t>
            </a:r>
            <a:endParaRPr lang="he-IL" sz="3200" dirty="0"/>
          </a:p>
        </p:txBody>
      </p:sp>
      <p:sp>
        <p:nvSpPr>
          <p:cNvPr id="27" name="Text Placeholder 2">
            <a:extLst>
              <a:ext uri="{FF2B5EF4-FFF2-40B4-BE49-F238E27FC236}">
                <a16:creationId xmlns:a16="http://schemas.microsoft.com/office/drawing/2014/main" id="{92651857-AE36-9AE8-7E29-90A274D80615}"/>
              </a:ext>
            </a:extLst>
          </p:cNvPr>
          <p:cNvSpPr>
            <a:spLocks noGrp="1"/>
          </p:cNvSpPr>
          <p:nvPr>
            <p:ph type="body" sz="quarter" idx="11"/>
          </p:nvPr>
        </p:nvSpPr>
        <p:spPr>
          <a:xfrm>
            <a:off x="6367055" y="4549553"/>
            <a:ext cx="5491570" cy="953337"/>
          </a:xfrm>
        </p:spPr>
        <p:txBody>
          <a:bodyPr/>
          <a:lstStyle/>
          <a:p>
            <a:pPr algn="l" rtl="0"/>
            <a:r>
              <a:rPr lang="en-US" dirty="0"/>
              <a:t>Behavioral design patterns are concerned with algorithms and the assignment of responsibilities between objects</a:t>
            </a:r>
          </a:p>
        </p:txBody>
      </p:sp>
      <p:sp>
        <p:nvSpPr>
          <p:cNvPr id="13" name="Title 1">
            <a:extLst>
              <a:ext uri="{FF2B5EF4-FFF2-40B4-BE49-F238E27FC236}">
                <a16:creationId xmlns:a16="http://schemas.microsoft.com/office/drawing/2014/main" id="{86270024-71EE-80DD-66CC-37F403943294}"/>
              </a:ext>
            </a:extLst>
          </p:cNvPr>
          <p:cNvSpPr txBox="1">
            <a:spLocks/>
          </p:cNvSpPr>
          <p:nvPr/>
        </p:nvSpPr>
        <p:spPr>
          <a:xfrm>
            <a:off x="216677" y="492369"/>
            <a:ext cx="9868100" cy="1803247"/>
          </a:xfrm>
          <a:prstGeom prst="rect">
            <a:avLst/>
          </a:prstGeom>
        </p:spPr>
        <p:txBody>
          <a:bodyPr vert="horz" lIns="0" tIns="0" rIns="0" bIns="0" rtlCol="0" anchor="b" anchorCtr="0">
            <a:normAutofit/>
          </a:bodyPr>
          <a:lst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endParaRPr lang="en-US" dirty="0"/>
          </a:p>
        </p:txBody>
      </p:sp>
      <p:sp>
        <p:nvSpPr>
          <p:cNvPr id="6" name="Slide Number Placeholder 5" hidden="1">
            <a:extLst>
              <a:ext uri="{FF2B5EF4-FFF2-40B4-BE49-F238E27FC236}">
                <a16:creationId xmlns:a16="http://schemas.microsoft.com/office/drawing/2014/main" id="{7CD59D5C-769B-454A-A6E2-A988BC5DEF34}"/>
              </a:ext>
            </a:extLst>
          </p:cNvPr>
          <p:cNvSpPr>
            <a:spLocks noGrp="1"/>
          </p:cNvSpPr>
          <p:nvPr>
            <p:ph type="sldNum" sz="quarter" idx="4294967295"/>
          </p:nvPr>
        </p:nvSpPr>
        <p:spPr>
          <a:xfrm>
            <a:off x="0" y="6332538"/>
            <a:ext cx="523875" cy="247650"/>
          </a:xfrm>
        </p:spPr>
        <p:txBody>
          <a:bodyPr/>
          <a:lstStyle/>
          <a:p>
            <a:pPr>
              <a:spcAft>
                <a:spcPts val="600"/>
              </a:spcAft>
            </a:pPr>
            <a:fld id="{294A09A9-5501-47C1-A89A-A340965A2BE2}" type="slidenum">
              <a:rPr lang="en-US" smtClean="0"/>
              <a:pPr>
                <a:spcAft>
                  <a:spcPts val="600"/>
                </a:spcAft>
              </a:pPr>
              <a:t>21</a:t>
            </a:fld>
            <a:endParaRPr lang="en-US"/>
          </a:p>
        </p:txBody>
      </p:sp>
    </p:spTree>
    <p:extLst>
      <p:ext uri="{BB962C8B-B14F-4D97-AF65-F5344CB8AC3E}">
        <p14:creationId xmlns:p14="http://schemas.microsoft.com/office/powerpoint/2010/main" val="337911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dirty="0"/>
              <a:t>Summary</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r>
              <a:rPr lang="en-US" dirty="0"/>
              <a:t>Our business is good</a:t>
            </a:r>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p:txBody>
          <a:bodyPr/>
          <a:lstStyle/>
          <a:p>
            <a:r>
              <a:rPr lang="en-US" dirty="0"/>
              <a:t>We’re getting our work done</a:t>
            </a:r>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p:txBody>
          <a:bodyPr/>
          <a:lstStyle/>
          <a:p>
            <a:r>
              <a:rPr lang="en-US" dirty="0"/>
              <a:t>We’re delivering for our customers</a:t>
            </a:r>
          </a:p>
        </p:txBody>
      </p:sp>
      <p:sp>
        <p:nvSpPr>
          <p:cNvPr id="51" name="Text Placeholder 50">
            <a:extLst>
              <a:ext uri="{FF2B5EF4-FFF2-40B4-BE49-F238E27FC236}">
                <a16:creationId xmlns:a16="http://schemas.microsoft.com/office/drawing/2014/main" id="{D582AC9C-B267-4C04-9E50-051DE433538C}"/>
              </a:ext>
            </a:extLst>
          </p:cNvPr>
          <p:cNvSpPr>
            <a:spLocks noGrp="1"/>
          </p:cNvSpPr>
          <p:nvPr>
            <p:ph type="body" sz="quarter" idx="18"/>
          </p:nvPr>
        </p:nvSpPr>
        <p:spPr/>
        <p:txBody>
          <a:bodyPr/>
          <a:lstStyle/>
          <a:p>
            <a:r>
              <a:rPr lang="en-US" dirty="0"/>
              <a:t>Our customers keep coming back</a:t>
            </a:r>
          </a:p>
        </p:txBody>
      </p:sp>
      <p:sp>
        <p:nvSpPr>
          <p:cNvPr id="53" name="Text Placeholder 52">
            <a:extLst>
              <a:ext uri="{FF2B5EF4-FFF2-40B4-BE49-F238E27FC236}">
                <a16:creationId xmlns:a16="http://schemas.microsoft.com/office/drawing/2014/main" id="{A1B673DD-4FEC-4191-8446-77B89805FF2B}"/>
              </a:ext>
            </a:extLst>
          </p:cNvPr>
          <p:cNvSpPr>
            <a:spLocks noGrp="1"/>
          </p:cNvSpPr>
          <p:nvPr>
            <p:ph type="body" sz="quarter" idx="20"/>
          </p:nvPr>
        </p:nvSpPr>
        <p:spPr/>
        <p:txBody>
          <a:bodyPr/>
          <a:lstStyle/>
          <a:p>
            <a:r>
              <a:rPr lang="en-US" dirty="0"/>
              <a:t>We’re leaders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22</a:t>
            </a:fld>
            <a:endParaRPr lang="en-US" dirty="0"/>
          </a:p>
        </p:txBody>
      </p:sp>
      <p:sp>
        <p:nvSpPr>
          <p:cNvPr id="6" name="Text Placeholder 5">
            <a:extLst>
              <a:ext uri="{FF2B5EF4-FFF2-40B4-BE49-F238E27FC236}">
                <a16:creationId xmlns:a16="http://schemas.microsoft.com/office/drawing/2014/main" id="{29ECB995-FC59-D28B-2F82-F6E831B1F4D9}"/>
              </a:ext>
            </a:extLst>
          </p:cNvPr>
          <p:cNvSpPr>
            <a:spLocks noGrp="1"/>
          </p:cNvSpPr>
          <p:nvPr>
            <p:ph type="body" sz="quarter" idx="10"/>
          </p:nvPr>
        </p:nvSpPr>
        <p:spPr/>
        <p:txBody>
          <a:bodyPr/>
          <a:lstStyle/>
          <a:p>
            <a:endParaRPr lang="he-IL" dirty="0"/>
          </a:p>
        </p:txBody>
      </p:sp>
      <p:sp>
        <p:nvSpPr>
          <p:cNvPr id="8" name="Text Placeholder 7">
            <a:extLst>
              <a:ext uri="{FF2B5EF4-FFF2-40B4-BE49-F238E27FC236}">
                <a16:creationId xmlns:a16="http://schemas.microsoft.com/office/drawing/2014/main" id="{D0C4A4C5-0816-D808-D6F2-76B46BA00E03}"/>
              </a:ext>
            </a:extLst>
          </p:cNvPr>
          <p:cNvSpPr>
            <a:spLocks noGrp="1"/>
          </p:cNvSpPr>
          <p:nvPr>
            <p:ph type="body" sz="quarter" idx="13"/>
          </p:nvPr>
        </p:nvSpPr>
        <p:spPr/>
        <p:txBody>
          <a:bodyPr/>
          <a:lstStyle/>
          <a:p>
            <a:endParaRPr lang="he-IL"/>
          </a:p>
        </p:txBody>
      </p:sp>
      <p:sp>
        <p:nvSpPr>
          <p:cNvPr id="10" name="Text Placeholder 9">
            <a:extLst>
              <a:ext uri="{FF2B5EF4-FFF2-40B4-BE49-F238E27FC236}">
                <a16:creationId xmlns:a16="http://schemas.microsoft.com/office/drawing/2014/main" id="{6AEEC79A-5B9F-48ED-869A-D13F52078225}"/>
              </a:ext>
            </a:extLst>
          </p:cNvPr>
          <p:cNvSpPr>
            <a:spLocks noGrp="1"/>
          </p:cNvSpPr>
          <p:nvPr>
            <p:ph type="body" sz="quarter" idx="15"/>
          </p:nvPr>
        </p:nvSpPr>
        <p:spPr/>
        <p:txBody>
          <a:bodyPr/>
          <a:lstStyle/>
          <a:p>
            <a:endParaRPr lang="he-IL"/>
          </a:p>
        </p:txBody>
      </p:sp>
      <p:sp>
        <p:nvSpPr>
          <p:cNvPr id="12" name="Text Placeholder 11">
            <a:extLst>
              <a:ext uri="{FF2B5EF4-FFF2-40B4-BE49-F238E27FC236}">
                <a16:creationId xmlns:a16="http://schemas.microsoft.com/office/drawing/2014/main" id="{8E8D3A86-C17D-C62F-A831-C447CCCD2801}"/>
              </a:ext>
            </a:extLst>
          </p:cNvPr>
          <p:cNvSpPr>
            <a:spLocks noGrp="1"/>
          </p:cNvSpPr>
          <p:nvPr>
            <p:ph type="body" sz="quarter" idx="17"/>
          </p:nvPr>
        </p:nvSpPr>
        <p:spPr/>
        <p:txBody>
          <a:bodyPr/>
          <a:lstStyle/>
          <a:p>
            <a:endParaRPr lang="he-IL"/>
          </a:p>
        </p:txBody>
      </p:sp>
      <p:sp>
        <p:nvSpPr>
          <p:cNvPr id="14" name="Text Placeholder 13">
            <a:extLst>
              <a:ext uri="{FF2B5EF4-FFF2-40B4-BE49-F238E27FC236}">
                <a16:creationId xmlns:a16="http://schemas.microsoft.com/office/drawing/2014/main" id="{0D2033A6-946B-3883-1ECE-DA0EF576F88F}"/>
              </a:ext>
            </a:extLst>
          </p:cNvPr>
          <p:cNvSpPr>
            <a:spLocks noGrp="1"/>
          </p:cNvSpPr>
          <p:nvPr>
            <p:ph type="body" sz="quarter" idx="19"/>
          </p:nvPr>
        </p:nvSpPr>
        <p:spPr/>
        <p:txBody>
          <a:bodyPr/>
          <a:lstStyle/>
          <a:p>
            <a:endParaRPr lang="he-IL"/>
          </a:p>
        </p:txBody>
      </p:sp>
    </p:spTree>
    <p:extLst>
      <p:ext uri="{BB962C8B-B14F-4D97-AF65-F5344CB8AC3E}">
        <p14:creationId xmlns:p14="http://schemas.microsoft.com/office/powerpoint/2010/main" val="64384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r>
              <a:rPr lang="en-US" dirty="0"/>
              <a:t>Keep the good work and keep aiming higher!</a:t>
            </a:r>
          </a:p>
          <a:p>
            <a:endParaRPr lang="en-US" dirty="0"/>
          </a:p>
        </p:txBody>
      </p:sp>
      <p:pic>
        <p:nvPicPr>
          <p:cNvPr id="13" name="Picture Placeholder 12" descr="Person running up stairs">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p:txBody>
          <a:bodyPr/>
          <a:lstStyle/>
          <a:p>
            <a:r>
              <a:rPr lang="en-US" dirty="0"/>
              <a:t>Andrey Dobrikov</a:t>
            </a:r>
          </a:p>
        </p:txBody>
      </p:sp>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4572001" cy="2934909"/>
          </a:xfrm>
        </p:spPr>
        <p:txBody>
          <a:bodyPr/>
          <a:lstStyle/>
          <a:p>
            <a:pPr algn="l" rtl="0"/>
            <a:r>
              <a:rPr lang="en-US" b="0" i="0" dirty="0">
                <a:solidFill>
                  <a:srgbClr val="374151"/>
                </a:solidFill>
                <a:effectLst/>
                <a:latin typeface="Söhne"/>
              </a:rPr>
              <a:t>Each day presents us with fresh challenges that demand resolution.</a:t>
            </a:r>
          </a:p>
          <a:p>
            <a:pPr algn="l" rtl="0"/>
            <a:r>
              <a:rPr lang="en-US" dirty="0">
                <a:solidFill>
                  <a:srgbClr val="374151"/>
                </a:solidFill>
                <a:latin typeface="Söhne"/>
              </a:rPr>
              <a:t>As our experience grows, we can solve those </a:t>
            </a:r>
            <a:r>
              <a:rPr lang="en-US" b="0" i="0" dirty="0">
                <a:solidFill>
                  <a:srgbClr val="374151"/>
                </a:solidFill>
                <a:effectLst/>
                <a:latin typeface="Söhne"/>
              </a:rPr>
              <a:t>challenges</a:t>
            </a:r>
            <a:r>
              <a:rPr lang="en-US" dirty="0">
                <a:solidFill>
                  <a:srgbClr val="374151"/>
                </a:solidFill>
                <a:latin typeface="Söhne"/>
              </a:rPr>
              <a:t> much faster.</a:t>
            </a:r>
          </a:p>
          <a:p>
            <a:pPr algn="l" rtl="0"/>
            <a:r>
              <a:rPr lang="en-US" dirty="0">
                <a:solidFill>
                  <a:srgbClr val="374151"/>
                </a:solidFill>
                <a:latin typeface="Söhne"/>
              </a:rPr>
              <a:t>But what if I told you:</a:t>
            </a:r>
          </a:p>
          <a:p>
            <a:pPr marL="285750" indent="-285750" algn="l" rtl="0">
              <a:buFontTx/>
              <a:buChar char="-"/>
            </a:pPr>
            <a:r>
              <a:rPr lang="en-US" dirty="0">
                <a:solidFill>
                  <a:srgbClr val="374151"/>
                </a:solidFill>
                <a:latin typeface="Söhne"/>
              </a:rPr>
              <a:t>Your solution is not perfect</a:t>
            </a:r>
          </a:p>
          <a:p>
            <a:pPr marL="285750" indent="-285750" algn="l" rtl="0">
              <a:buFontTx/>
              <a:buChar char="-"/>
            </a:pPr>
            <a:r>
              <a:rPr lang="en-US" dirty="0">
                <a:solidFill>
                  <a:srgbClr val="374151"/>
                </a:solidFill>
                <a:latin typeface="Söhne"/>
              </a:rPr>
              <a:t>You are not the only one facing such challenges</a:t>
            </a:r>
          </a:p>
          <a:p>
            <a:pPr marL="285750" indent="-285750" algn="l" rtl="0">
              <a:buFontTx/>
              <a:buChar char="-"/>
            </a:pPr>
            <a:r>
              <a:rPr lang="en-US" dirty="0">
                <a:solidFill>
                  <a:srgbClr val="374151"/>
                </a:solidFill>
                <a:latin typeface="Söhne"/>
              </a:rPr>
              <a:t>Men gathered and provided tools for solving those challenges even if we don’t have experience</a:t>
            </a:r>
          </a:p>
          <a:p>
            <a:pPr rtl="0"/>
            <a:r>
              <a:rPr lang="en-US" dirty="0">
                <a:solidFill>
                  <a:srgbClr val="374151"/>
                </a:solidFill>
                <a:latin typeface="Söhne"/>
              </a:rPr>
              <a:t>Without further ado – </a:t>
            </a:r>
            <a:r>
              <a:rPr lang="en-US" sz="2000" b="1" dirty="0">
                <a:solidFill>
                  <a:srgbClr val="374151"/>
                </a:solidFill>
                <a:latin typeface="Söhne"/>
              </a:rPr>
              <a:t>Design Patterns</a:t>
            </a:r>
            <a:endParaRPr lang="en-US" b="1"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SOLID</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715BFE-F313-27D4-8B6E-F522F8521433}"/>
              </a:ext>
            </a:extLst>
          </p:cNvPr>
          <p:cNvSpPr>
            <a:spLocks noGrp="1"/>
          </p:cNvSpPr>
          <p:nvPr>
            <p:ph type="title"/>
          </p:nvPr>
        </p:nvSpPr>
        <p:spPr>
          <a:xfrm>
            <a:off x="3017521" y="5845500"/>
            <a:ext cx="8916732" cy="610863"/>
          </a:xfrm>
        </p:spPr>
        <p:txBody>
          <a:bodyPr>
            <a:normAutofit fontScale="90000"/>
          </a:bodyPr>
          <a:lstStyle/>
          <a:p>
            <a:r>
              <a:rPr lang="en-US" b="0" i="0" dirty="0">
                <a:solidFill>
                  <a:srgbClr val="000000"/>
                </a:solidFill>
                <a:effectLst/>
                <a:latin typeface="montserrat" panose="00000500000000000000" pitchFamily="2" charset="0"/>
              </a:rPr>
              <a:t>“A solid idea is a firm foundation of a universe construction.” </a:t>
            </a:r>
            <a:r>
              <a:rPr lang="en-US" b="1" i="0" dirty="0">
                <a:solidFill>
                  <a:srgbClr val="000000"/>
                </a:solidFill>
                <a:effectLst/>
                <a:latin typeface="montserrat" panose="00000500000000000000" pitchFamily="2" charset="0"/>
              </a:rPr>
              <a:t>― Toba Beta</a:t>
            </a:r>
            <a:br>
              <a:rPr lang="he-IL" dirty="0"/>
            </a:br>
            <a:endParaRPr lang="he-IL"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5</a:t>
            </a:fld>
            <a:endParaRPr lang="en-US" dirty="0"/>
          </a:p>
        </p:txBody>
      </p:sp>
      <p:grpSp>
        <p:nvGrpSpPr>
          <p:cNvPr id="28" name="Group 27">
            <a:extLst>
              <a:ext uri="{FF2B5EF4-FFF2-40B4-BE49-F238E27FC236}">
                <a16:creationId xmlns:a16="http://schemas.microsoft.com/office/drawing/2014/main" id="{5D956714-9F56-CB59-242C-77B05056481B}"/>
              </a:ext>
            </a:extLst>
          </p:cNvPr>
          <p:cNvGrpSpPr/>
          <p:nvPr/>
        </p:nvGrpSpPr>
        <p:grpSpPr>
          <a:xfrm>
            <a:off x="359664" y="323088"/>
            <a:ext cx="3376330" cy="4334256"/>
            <a:chOff x="359664" y="323088"/>
            <a:chExt cx="3376330" cy="4334256"/>
          </a:xfrm>
          <a:blipFill dpi="0" rotWithShape="1">
            <a:blip r:embed="rId2">
              <a:extLst>
                <a:ext uri="{28A0092B-C50C-407E-A947-70E740481C1C}">
                  <a14:useLocalDpi xmlns:a14="http://schemas.microsoft.com/office/drawing/2010/main" val="0"/>
                </a:ext>
              </a:extLst>
            </a:blip>
            <a:srcRect/>
            <a:stretch>
              <a:fillRect/>
            </a:stretch>
          </a:blipFill>
        </p:grpSpPr>
        <p:sp>
          <p:nvSpPr>
            <p:cNvPr id="12" name="Hexagon 11">
              <a:extLst>
                <a:ext uri="{FF2B5EF4-FFF2-40B4-BE49-F238E27FC236}">
                  <a16:creationId xmlns:a16="http://schemas.microsoft.com/office/drawing/2014/main" id="{7833986F-D60D-1C08-6318-A680516EE24B}"/>
                </a:ext>
              </a:extLst>
            </p:cNvPr>
            <p:cNvSpPr/>
            <p:nvPr/>
          </p:nvSpPr>
          <p:spPr>
            <a:xfrm>
              <a:off x="359664" y="341376"/>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Hexagon 12">
              <a:extLst>
                <a:ext uri="{FF2B5EF4-FFF2-40B4-BE49-F238E27FC236}">
                  <a16:creationId xmlns:a16="http://schemas.microsoft.com/office/drawing/2014/main" id="{CCBFE5D6-F1DF-D217-92D5-139CDFD972F9}"/>
                </a:ext>
              </a:extLst>
            </p:cNvPr>
            <p:cNvSpPr/>
            <p:nvPr/>
          </p:nvSpPr>
          <p:spPr>
            <a:xfrm>
              <a:off x="1149827" y="76504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Hexagon 13">
              <a:extLst>
                <a:ext uri="{FF2B5EF4-FFF2-40B4-BE49-F238E27FC236}">
                  <a16:creationId xmlns:a16="http://schemas.microsoft.com/office/drawing/2014/main" id="{041245BF-4F05-002B-AC2B-52FE1EBC272F}"/>
                </a:ext>
              </a:extLst>
            </p:cNvPr>
            <p:cNvSpPr/>
            <p:nvPr/>
          </p:nvSpPr>
          <p:spPr>
            <a:xfrm>
              <a:off x="365759" y="120700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Hexagon 14">
              <a:extLst>
                <a:ext uri="{FF2B5EF4-FFF2-40B4-BE49-F238E27FC236}">
                  <a16:creationId xmlns:a16="http://schemas.microsoft.com/office/drawing/2014/main" id="{812E0A46-D871-EF40-B716-73F6253E404F}"/>
                </a:ext>
              </a:extLst>
            </p:cNvPr>
            <p:cNvSpPr/>
            <p:nvPr/>
          </p:nvSpPr>
          <p:spPr>
            <a:xfrm>
              <a:off x="1155923" y="163068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Hexagon 15">
              <a:extLst>
                <a:ext uri="{FF2B5EF4-FFF2-40B4-BE49-F238E27FC236}">
                  <a16:creationId xmlns:a16="http://schemas.microsoft.com/office/drawing/2014/main" id="{16122A83-8763-917B-B0C6-F7ED687EC197}"/>
                </a:ext>
              </a:extLst>
            </p:cNvPr>
            <p:cNvSpPr/>
            <p:nvPr/>
          </p:nvSpPr>
          <p:spPr>
            <a:xfrm>
              <a:off x="1946086" y="205435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Hexagon 16">
              <a:extLst>
                <a:ext uri="{FF2B5EF4-FFF2-40B4-BE49-F238E27FC236}">
                  <a16:creationId xmlns:a16="http://schemas.microsoft.com/office/drawing/2014/main" id="{D8939AFD-B309-9CCA-8517-57FBC6E9946F}"/>
                </a:ext>
              </a:extLst>
            </p:cNvPr>
            <p:cNvSpPr/>
            <p:nvPr/>
          </p:nvSpPr>
          <p:spPr>
            <a:xfrm>
              <a:off x="1162018" y="249631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Hexagon 17">
              <a:extLst>
                <a:ext uri="{FF2B5EF4-FFF2-40B4-BE49-F238E27FC236}">
                  <a16:creationId xmlns:a16="http://schemas.microsoft.com/office/drawing/2014/main" id="{34984317-8423-ED70-53A5-E4B34ACB9E77}"/>
                </a:ext>
              </a:extLst>
            </p:cNvPr>
            <p:cNvSpPr/>
            <p:nvPr/>
          </p:nvSpPr>
          <p:spPr>
            <a:xfrm>
              <a:off x="1939990" y="32308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Hexagon 18">
              <a:extLst>
                <a:ext uri="{FF2B5EF4-FFF2-40B4-BE49-F238E27FC236}">
                  <a16:creationId xmlns:a16="http://schemas.microsoft.com/office/drawing/2014/main" id="{10934881-66FE-7DAF-61B1-42801BCFD846}"/>
                </a:ext>
              </a:extLst>
            </p:cNvPr>
            <p:cNvSpPr/>
            <p:nvPr/>
          </p:nvSpPr>
          <p:spPr>
            <a:xfrm>
              <a:off x="2730153" y="74676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Hexagon 19">
              <a:extLst>
                <a:ext uri="{FF2B5EF4-FFF2-40B4-BE49-F238E27FC236}">
                  <a16:creationId xmlns:a16="http://schemas.microsoft.com/office/drawing/2014/main" id="{07555DD6-7DBC-0397-A945-72ABEE608CD4}"/>
                </a:ext>
              </a:extLst>
            </p:cNvPr>
            <p:cNvSpPr/>
            <p:nvPr/>
          </p:nvSpPr>
          <p:spPr>
            <a:xfrm>
              <a:off x="1946085" y="118872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Hexagon 20">
              <a:extLst>
                <a:ext uri="{FF2B5EF4-FFF2-40B4-BE49-F238E27FC236}">
                  <a16:creationId xmlns:a16="http://schemas.microsoft.com/office/drawing/2014/main" id="{D21B4E8D-1A63-D8F4-0E99-9364C4D02703}"/>
                </a:ext>
              </a:extLst>
            </p:cNvPr>
            <p:cNvSpPr/>
            <p:nvPr/>
          </p:nvSpPr>
          <p:spPr>
            <a:xfrm>
              <a:off x="377951" y="2944368"/>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Hexagon 21">
              <a:extLst>
                <a:ext uri="{FF2B5EF4-FFF2-40B4-BE49-F238E27FC236}">
                  <a16:creationId xmlns:a16="http://schemas.microsoft.com/office/drawing/2014/main" id="{9C73F26A-C3F0-285D-1463-909C34AC99E0}"/>
                </a:ext>
              </a:extLst>
            </p:cNvPr>
            <p:cNvSpPr/>
            <p:nvPr/>
          </p:nvSpPr>
          <p:spPr>
            <a:xfrm>
              <a:off x="1168114" y="336804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Hexagon 22">
              <a:extLst>
                <a:ext uri="{FF2B5EF4-FFF2-40B4-BE49-F238E27FC236}">
                  <a16:creationId xmlns:a16="http://schemas.microsoft.com/office/drawing/2014/main" id="{08D79346-D0A6-9B30-D151-24F705E10BD9}"/>
                </a:ext>
              </a:extLst>
            </p:cNvPr>
            <p:cNvSpPr/>
            <p:nvPr/>
          </p:nvSpPr>
          <p:spPr>
            <a:xfrm>
              <a:off x="384046" y="381000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Hexagon 24">
              <a:extLst>
                <a:ext uri="{FF2B5EF4-FFF2-40B4-BE49-F238E27FC236}">
                  <a16:creationId xmlns:a16="http://schemas.microsoft.com/office/drawing/2014/main" id="{2F4D187E-8AB9-529C-C40E-39783A2186D7}"/>
                </a:ext>
              </a:extLst>
            </p:cNvPr>
            <p:cNvSpPr/>
            <p:nvPr/>
          </p:nvSpPr>
          <p:spPr>
            <a:xfrm>
              <a:off x="1962912" y="2926080"/>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Hexagon 25">
              <a:extLst>
                <a:ext uri="{FF2B5EF4-FFF2-40B4-BE49-F238E27FC236}">
                  <a16:creationId xmlns:a16="http://schemas.microsoft.com/office/drawing/2014/main" id="{781B20B0-CB8D-9DFF-A136-68B10902A729}"/>
                </a:ext>
              </a:extLst>
            </p:cNvPr>
            <p:cNvSpPr/>
            <p:nvPr/>
          </p:nvSpPr>
          <p:spPr>
            <a:xfrm>
              <a:off x="2753075" y="334975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Hexagon 26">
              <a:extLst>
                <a:ext uri="{FF2B5EF4-FFF2-40B4-BE49-F238E27FC236}">
                  <a16:creationId xmlns:a16="http://schemas.microsoft.com/office/drawing/2014/main" id="{DCFC355A-26CC-A439-3FDE-ECEC49468CBA}"/>
                </a:ext>
              </a:extLst>
            </p:cNvPr>
            <p:cNvSpPr/>
            <p:nvPr/>
          </p:nvSpPr>
          <p:spPr>
            <a:xfrm>
              <a:off x="1969007" y="3791712"/>
              <a:ext cx="982919" cy="847344"/>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2153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6A0D1DB-985C-79A6-D1A5-48470078ADF8}"/>
              </a:ext>
            </a:extLst>
          </p:cNvPr>
          <p:cNvSpPr>
            <a:spLocks noGrp="1"/>
          </p:cNvSpPr>
          <p:nvPr>
            <p:ph type="ctrTitle"/>
          </p:nvPr>
        </p:nvSpPr>
        <p:spPr>
          <a:xfrm>
            <a:off x="4515439" y="636982"/>
            <a:ext cx="7343187" cy="1803247"/>
          </a:xfrm>
        </p:spPr>
        <p:txBody>
          <a:bodyPr anchor="b">
            <a:normAutofit/>
          </a:bodyPr>
          <a:lstStyle/>
          <a:p>
            <a:r>
              <a:rPr lang="en-US" sz="3200" dirty="0"/>
              <a:t>SOLID serves as a set of guiding principles, offering direction for writing effective code.</a:t>
            </a:r>
            <a:br>
              <a:rPr lang="en-US" sz="3200" dirty="0"/>
            </a:br>
            <a:endParaRPr lang="he-IL" sz="3200" dirty="0"/>
          </a:p>
        </p:txBody>
      </p:sp>
      <p:sp>
        <p:nvSpPr>
          <p:cNvPr id="27" name="Text Placeholder 2">
            <a:extLst>
              <a:ext uri="{FF2B5EF4-FFF2-40B4-BE49-F238E27FC236}">
                <a16:creationId xmlns:a16="http://schemas.microsoft.com/office/drawing/2014/main" id="{92651857-AE36-9AE8-7E29-90A274D80615}"/>
              </a:ext>
            </a:extLst>
          </p:cNvPr>
          <p:cNvSpPr>
            <a:spLocks noGrp="1"/>
          </p:cNvSpPr>
          <p:nvPr>
            <p:ph type="body" sz="quarter" idx="11"/>
          </p:nvPr>
        </p:nvSpPr>
        <p:spPr>
          <a:xfrm>
            <a:off x="6367055" y="4549553"/>
            <a:ext cx="5491570" cy="953337"/>
          </a:xfrm>
        </p:spPr>
        <p:txBody>
          <a:bodyPr/>
          <a:lstStyle/>
          <a:p>
            <a:pPr marL="285750" indent="-285750" algn="l" rtl="0">
              <a:buFont typeface="Arial" panose="020B0604020202020204" pitchFamily="34" charset="0"/>
              <a:buChar char="•"/>
            </a:pPr>
            <a:r>
              <a:rPr lang="en-US" b="1" dirty="0"/>
              <a:t>Single Responsible Principle</a:t>
            </a:r>
          </a:p>
          <a:p>
            <a:pPr marL="285750" indent="-285750" algn="l" rtl="0">
              <a:buFont typeface="Arial" panose="020B0604020202020204" pitchFamily="34" charset="0"/>
              <a:buChar char="•"/>
            </a:pPr>
            <a:r>
              <a:rPr lang="en-US" b="1" dirty="0"/>
              <a:t>Open - Close Principle</a:t>
            </a:r>
          </a:p>
          <a:p>
            <a:pPr marL="285750" indent="-285750" algn="l" rtl="0">
              <a:buFont typeface="Arial" panose="020B0604020202020204" pitchFamily="34" charset="0"/>
              <a:buChar char="•"/>
            </a:pPr>
            <a:r>
              <a:rPr lang="en-US" b="1" dirty="0"/>
              <a:t>Liskov Substitution Principle</a:t>
            </a:r>
          </a:p>
          <a:p>
            <a:pPr marL="285750" indent="-285750" algn="l" rtl="0">
              <a:buFont typeface="Arial" panose="020B0604020202020204" pitchFamily="34" charset="0"/>
              <a:buChar char="•"/>
            </a:pPr>
            <a:r>
              <a:rPr lang="en-US" b="1" dirty="0"/>
              <a:t>Interface Segregation Principle</a:t>
            </a:r>
          </a:p>
          <a:p>
            <a:pPr marL="285750" indent="-285750" algn="l" rtl="0">
              <a:buFont typeface="Arial" panose="020B0604020202020204" pitchFamily="34" charset="0"/>
              <a:buChar char="•"/>
            </a:pPr>
            <a:r>
              <a:rPr lang="en-US" b="1" dirty="0"/>
              <a:t>Dependency Inversion Principle</a:t>
            </a:r>
            <a:endParaRPr lang="en-US" dirty="0"/>
          </a:p>
        </p:txBody>
      </p:sp>
      <p:sp>
        <p:nvSpPr>
          <p:cNvPr id="13" name="Title 1">
            <a:extLst>
              <a:ext uri="{FF2B5EF4-FFF2-40B4-BE49-F238E27FC236}">
                <a16:creationId xmlns:a16="http://schemas.microsoft.com/office/drawing/2014/main" id="{86270024-71EE-80DD-66CC-37F403943294}"/>
              </a:ext>
            </a:extLst>
          </p:cNvPr>
          <p:cNvSpPr txBox="1">
            <a:spLocks/>
          </p:cNvSpPr>
          <p:nvPr/>
        </p:nvSpPr>
        <p:spPr>
          <a:xfrm>
            <a:off x="216677" y="492369"/>
            <a:ext cx="9868100" cy="1803247"/>
          </a:xfrm>
          <a:prstGeom prst="rect">
            <a:avLst/>
          </a:prstGeom>
        </p:spPr>
        <p:txBody>
          <a:bodyPr vert="horz" lIns="0" tIns="0" rIns="0" bIns="0" rtlCol="0" anchor="b" anchorCtr="0">
            <a:normAutofit/>
          </a:bodyPr>
          <a:lstStyle>
            <a:lvl1pPr algn="l" defTabSz="914400" rtl="1" eaLnBrk="1" latinLnBrk="0" hangingPunct="1">
              <a:lnSpc>
                <a:spcPct val="90000"/>
              </a:lnSpc>
              <a:spcBef>
                <a:spcPct val="0"/>
              </a:spcBef>
              <a:buNone/>
              <a:defRPr sz="4400" b="1" i="0" kern="1200" spc="100" baseline="0">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endParaRPr lang="en-US" dirty="0"/>
          </a:p>
        </p:txBody>
      </p:sp>
      <p:sp>
        <p:nvSpPr>
          <p:cNvPr id="6" name="Slide Number Placeholder 5" hidden="1">
            <a:extLst>
              <a:ext uri="{FF2B5EF4-FFF2-40B4-BE49-F238E27FC236}">
                <a16:creationId xmlns:a16="http://schemas.microsoft.com/office/drawing/2014/main" id="{7CD59D5C-769B-454A-A6E2-A988BC5DEF34}"/>
              </a:ext>
            </a:extLst>
          </p:cNvPr>
          <p:cNvSpPr>
            <a:spLocks noGrp="1"/>
          </p:cNvSpPr>
          <p:nvPr>
            <p:ph type="sldNum" sz="quarter" idx="4294967295"/>
          </p:nvPr>
        </p:nvSpPr>
        <p:spPr>
          <a:xfrm>
            <a:off x="0" y="6332538"/>
            <a:ext cx="523875" cy="247650"/>
          </a:xfrm>
        </p:spPr>
        <p:txBody>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155631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fontScale="90000"/>
          </a:bodyPr>
          <a:lstStyle/>
          <a:p>
            <a:r>
              <a:rPr lang="en-US" b="1" dirty="0"/>
              <a:t>Single Responsible Principle</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pPr marL="0" indent="0" algn="l" rtl="0"/>
            <a:r>
              <a:rPr lang="en-US" dirty="0"/>
              <a:t>Principle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p:txBody>
          <a:bodyPr/>
          <a:lstStyle/>
          <a:p>
            <a:pPr marL="285750" indent="-285750" algn="l" rtl="0">
              <a:buFont typeface="Arial" panose="020B0604020202020204" pitchFamily="34" charset="0"/>
              <a:buChar char="•"/>
            </a:pPr>
            <a:r>
              <a:rPr lang="en-US" b="1" dirty="0"/>
              <a:t>Class focused – Single Functionality</a:t>
            </a:r>
          </a:p>
          <a:p>
            <a:pPr marL="285750" indent="-285750" algn="l" rtl="0">
              <a:buFont typeface="Arial" panose="020B0604020202020204" pitchFamily="34" charset="0"/>
              <a:buChar char="•"/>
            </a:pPr>
            <a:r>
              <a:rPr lang="en-US" b="1" dirty="0"/>
              <a:t>A class addresses a specific concern</a:t>
            </a:r>
          </a:p>
          <a:p>
            <a:pPr marL="285750" indent="-285750" algn="l" rtl="0">
              <a:buFont typeface="Arial" panose="020B0604020202020204" pitchFamily="34" charset="0"/>
              <a:buChar char="•"/>
            </a:pPr>
            <a:r>
              <a:rPr lang="en-US" b="1" dirty="0"/>
              <a:t>There should never be more than one reason for a class to change</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7</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Bad Example</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4690744"/>
            <a:ext cx="5124450" cy="1765301"/>
          </a:xfrm>
        </p:spPr>
        <p:txBody>
          <a:bodyPr/>
          <a:lstStyle/>
          <a:p>
            <a:pPr algn="l" rtl="0"/>
            <a:r>
              <a:rPr lang="en-US" dirty="0"/>
              <a:t>A class that is communicating with this server. It has:</a:t>
            </a:r>
          </a:p>
          <a:p>
            <a:pPr algn="l" rtl="0"/>
            <a:r>
              <a:rPr lang="en-US" dirty="0"/>
              <a:t>- JSON formatter</a:t>
            </a:r>
          </a:p>
          <a:p>
            <a:pPr algn="l" rtl="0"/>
            <a:r>
              <a:rPr lang="en-US" dirty="0"/>
              <a:t>- Http connection manager</a:t>
            </a:r>
          </a:p>
          <a:p>
            <a:pPr algn="l" rtl="0"/>
            <a:r>
              <a:rPr lang="en-US" dirty="0"/>
              <a:t>- Some authentication method</a:t>
            </a:r>
            <a:endParaRPr lang="he-IL" dirty="0"/>
          </a:p>
        </p:txBody>
      </p:sp>
      <p:sp>
        <p:nvSpPr>
          <p:cNvPr id="25" name="Text Placeholder 50">
            <a:extLst>
              <a:ext uri="{FF2B5EF4-FFF2-40B4-BE49-F238E27FC236}">
                <a16:creationId xmlns:a16="http://schemas.microsoft.com/office/drawing/2014/main" id="{A4D403CA-9A0C-89BA-7E67-0A89BB59B566}"/>
              </a:ext>
            </a:extLst>
          </p:cNvPr>
          <p:cNvSpPr txBox="1">
            <a:spLocks/>
          </p:cNvSpPr>
          <p:nvPr/>
        </p:nvSpPr>
        <p:spPr>
          <a:xfrm>
            <a:off x="61849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Changes</a:t>
            </a:r>
          </a:p>
        </p:txBody>
      </p:sp>
      <p:sp>
        <p:nvSpPr>
          <p:cNvPr id="26" name="Text Placeholder 21">
            <a:extLst>
              <a:ext uri="{FF2B5EF4-FFF2-40B4-BE49-F238E27FC236}">
                <a16:creationId xmlns:a16="http://schemas.microsoft.com/office/drawing/2014/main" id="{13F5DEE7-4716-628A-AC1E-EE9BFDADE7EA}"/>
              </a:ext>
            </a:extLst>
          </p:cNvPr>
          <p:cNvSpPr txBox="1">
            <a:spLocks/>
          </p:cNvSpPr>
          <p:nvPr/>
        </p:nvSpPr>
        <p:spPr>
          <a:xfrm>
            <a:off x="6042025" y="4690744"/>
            <a:ext cx="5124450" cy="1765301"/>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a:buFontTx/>
              <a:buChar char="-"/>
            </a:pPr>
            <a:r>
              <a:rPr lang="en-US" dirty="0"/>
              <a:t>Connection is no longer an HTTP</a:t>
            </a:r>
          </a:p>
          <a:p>
            <a:pPr marL="285750" indent="-285750" algn="l" rtl="0">
              <a:buFontTx/>
              <a:buChar char="-"/>
            </a:pPr>
            <a:r>
              <a:rPr lang="en-US" dirty="0"/>
              <a:t>Switch from JSON to XML</a:t>
            </a:r>
          </a:p>
          <a:p>
            <a:pPr marL="285750" indent="-285750" algn="l" rtl="0">
              <a:buFontTx/>
              <a:buChar char="-"/>
            </a:pPr>
            <a:r>
              <a:rPr lang="en-US" dirty="0"/>
              <a:t>Authentication change</a:t>
            </a:r>
          </a:p>
          <a:p>
            <a:pPr algn="l" rtl="0"/>
            <a:r>
              <a:rPr lang="en-US" dirty="0"/>
              <a:t>Each such update in the architecture will result in a change in this class</a:t>
            </a:r>
          </a:p>
        </p:txBody>
      </p:sp>
      <p:grpSp>
        <p:nvGrpSpPr>
          <p:cNvPr id="35" name="Group 34">
            <a:extLst>
              <a:ext uri="{FF2B5EF4-FFF2-40B4-BE49-F238E27FC236}">
                <a16:creationId xmlns:a16="http://schemas.microsoft.com/office/drawing/2014/main" id="{35B4870F-25AC-9B06-23B7-786AE53F0FB7}"/>
              </a:ext>
            </a:extLst>
          </p:cNvPr>
          <p:cNvGrpSpPr/>
          <p:nvPr/>
        </p:nvGrpSpPr>
        <p:grpSpPr>
          <a:xfrm>
            <a:off x="8585200" y="-237171"/>
            <a:ext cx="2911856" cy="4329428"/>
            <a:chOff x="8585200" y="-237171"/>
            <a:chExt cx="2911856" cy="4329428"/>
          </a:xfrm>
          <a:blipFill dpi="0" rotWithShape="1">
            <a:blip r:embed="rId2">
              <a:extLst>
                <a:ext uri="{28A0092B-C50C-407E-A947-70E740481C1C}">
                  <a14:useLocalDpi xmlns:a14="http://schemas.microsoft.com/office/drawing/2010/main" val="0"/>
                </a:ext>
              </a:extLst>
            </a:blip>
            <a:srcRect/>
            <a:stretch>
              <a:fillRect/>
            </a:stretch>
          </a:blipFill>
        </p:grpSpPr>
        <p:sp>
          <p:nvSpPr>
            <p:cNvPr id="30" name="Hexagon 29">
              <a:extLst>
                <a:ext uri="{FF2B5EF4-FFF2-40B4-BE49-F238E27FC236}">
                  <a16:creationId xmlns:a16="http://schemas.microsoft.com/office/drawing/2014/main" id="{FF6482DF-496F-76A8-0B09-6F3AEDBF1EB4}"/>
                </a:ext>
              </a:extLst>
            </p:cNvPr>
            <p:cNvSpPr/>
            <p:nvPr/>
          </p:nvSpPr>
          <p:spPr>
            <a:xfrm>
              <a:off x="8585200" y="508000"/>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Hexagon 30">
              <a:extLst>
                <a:ext uri="{FF2B5EF4-FFF2-40B4-BE49-F238E27FC236}">
                  <a16:creationId xmlns:a16="http://schemas.microsoft.com/office/drawing/2014/main" id="{B689DB42-675F-EA7B-0EBF-063B46B8F882}"/>
                </a:ext>
              </a:extLst>
            </p:cNvPr>
            <p:cNvSpPr/>
            <p:nvPr/>
          </p:nvSpPr>
          <p:spPr>
            <a:xfrm>
              <a:off x="9906000" y="123031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Hexagon 31">
              <a:extLst>
                <a:ext uri="{FF2B5EF4-FFF2-40B4-BE49-F238E27FC236}">
                  <a16:creationId xmlns:a16="http://schemas.microsoft.com/office/drawing/2014/main" id="{2A98D894-2DBE-41D4-A94C-356B42253ECE}"/>
                </a:ext>
              </a:extLst>
            </p:cNvPr>
            <p:cNvSpPr/>
            <p:nvPr/>
          </p:nvSpPr>
          <p:spPr>
            <a:xfrm>
              <a:off x="8585200" y="1985643"/>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Hexagon 32">
              <a:extLst>
                <a:ext uri="{FF2B5EF4-FFF2-40B4-BE49-F238E27FC236}">
                  <a16:creationId xmlns:a16="http://schemas.microsoft.com/office/drawing/2014/main" id="{52112B30-77B7-EEFC-7131-1F5D4C6E332A}"/>
                </a:ext>
              </a:extLst>
            </p:cNvPr>
            <p:cNvSpPr/>
            <p:nvPr/>
          </p:nvSpPr>
          <p:spPr>
            <a:xfrm>
              <a:off x="9906000" y="-237171"/>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Hexagon 33">
              <a:extLst>
                <a:ext uri="{FF2B5EF4-FFF2-40B4-BE49-F238E27FC236}">
                  <a16:creationId xmlns:a16="http://schemas.microsoft.com/office/drawing/2014/main" id="{ECAC7E0D-2620-056C-FC1F-74275F89E889}"/>
                </a:ext>
              </a:extLst>
            </p:cNvPr>
            <p:cNvSpPr/>
            <p:nvPr/>
          </p:nvSpPr>
          <p:spPr>
            <a:xfrm>
              <a:off x="9906000" y="2720657"/>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28095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a:bodyPr>
          <a:lstStyle/>
          <a:p>
            <a:r>
              <a:rPr lang="en-US" b="1" dirty="0"/>
              <a:t>Open - Close Principle</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pPr marL="0" indent="0" algn="l" rtl="0"/>
            <a:r>
              <a:rPr lang="en-US" dirty="0"/>
              <a:t>Principle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52500" y="2656904"/>
            <a:ext cx="5803900" cy="574318"/>
          </a:xfrm>
        </p:spPr>
        <p:txBody>
          <a:bodyPr/>
          <a:lstStyle/>
          <a:p>
            <a:pPr algn="l" rtl="0"/>
            <a:r>
              <a:rPr lang="en-US" dirty="0"/>
              <a:t>Classes, Modules, Methods, etc... should be </a:t>
            </a:r>
          </a:p>
          <a:p>
            <a:pPr marL="285750" indent="-285750" algn="l" rtl="0">
              <a:buFont typeface="Arial" panose="020B0604020202020204" pitchFamily="34" charset="0"/>
              <a:buChar char="•"/>
            </a:pPr>
            <a:r>
              <a:rPr lang="en-US" b="1" dirty="0"/>
              <a:t>OPEN for extension, but CLOSE for modification</a:t>
            </a:r>
            <a:r>
              <a:rPr lang="en-US" dirty="0"/>
              <a:t>. </a:t>
            </a:r>
          </a:p>
          <a:p>
            <a:pPr marL="285750" indent="-285750" algn="l" rtl="0">
              <a:buFont typeface="Arial" panose="020B0604020202020204" pitchFamily="34" charset="0"/>
              <a:buChar char="•"/>
            </a:pPr>
            <a:r>
              <a:rPr lang="en-US" dirty="0"/>
              <a:t>The Base code is already </a:t>
            </a:r>
            <a:r>
              <a:rPr lang="en-US" b="1" dirty="0"/>
              <a:t>WRITTEN AND TESTED</a:t>
            </a:r>
            <a:r>
              <a:rPr lang="en-US" dirty="0"/>
              <a:t>!</a:t>
            </a:r>
          </a:p>
          <a:p>
            <a:pPr marL="285750" indent="-285750" algn="l" rtl="0">
              <a:buFont typeface="Arial" panose="020B0604020202020204" pitchFamily="34" charset="0"/>
              <a:buChar char="•"/>
            </a:pPr>
            <a:r>
              <a:rPr lang="en-US" dirty="0"/>
              <a:t>The </a:t>
            </a:r>
            <a:r>
              <a:rPr lang="en-US" b="1" dirty="0"/>
              <a:t>Base code is opened for extension</a:t>
            </a:r>
            <a:r>
              <a:rPr lang="en-US" dirty="0"/>
              <a:t>, and hence the new code car override it.</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8</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4256086"/>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4690744"/>
            <a:ext cx="7194550" cy="1765301"/>
          </a:xfrm>
        </p:spPr>
        <p:txBody>
          <a:bodyPr/>
          <a:lstStyle/>
          <a:p>
            <a:pPr algn="l" rtl="0"/>
            <a:r>
              <a:rPr lang="en-US" dirty="0"/>
              <a:t>A base class that has some common fields </a:t>
            </a:r>
            <a:r>
              <a:rPr lang="en-US" b="1" dirty="0"/>
              <a:t>Person</a:t>
            </a:r>
          </a:p>
          <a:p>
            <a:pPr marL="285750" indent="-285750" algn="l" rtl="0">
              <a:buFont typeface="Arial" panose="020B0604020202020204" pitchFamily="34" charset="0"/>
              <a:buChar char="•"/>
            </a:pPr>
            <a:r>
              <a:rPr lang="en-US" b="1" dirty="0"/>
              <a:t>id</a:t>
            </a:r>
          </a:p>
          <a:p>
            <a:pPr marL="285750" indent="-285750" algn="l" rtl="0">
              <a:buFont typeface="Arial" panose="020B0604020202020204" pitchFamily="34" charset="0"/>
              <a:buChar char="•"/>
            </a:pPr>
            <a:r>
              <a:rPr lang="en-US" b="1" dirty="0"/>
              <a:t>name</a:t>
            </a:r>
          </a:p>
          <a:p>
            <a:pPr marL="285750" indent="-285750" algn="l" rtl="0">
              <a:buFont typeface="Arial" panose="020B0604020202020204" pitchFamily="34" charset="0"/>
              <a:buChar char="•"/>
            </a:pPr>
            <a:r>
              <a:rPr lang="en-US" b="1" dirty="0"/>
              <a:t>age</a:t>
            </a:r>
          </a:p>
          <a:p>
            <a:pPr marL="285750" indent="-285750" algn="l" rtl="0">
              <a:buFont typeface="Arial" panose="020B0604020202020204" pitchFamily="34" charset="0"/>
              <a:buChar char="•"/>
            </a:pPr>
            <a:r>
              <a:rPr lang="en-US" dirty="0"/>
              <a:t>some </a:t>
            </a:r>
            <a:r>
              <a:rPr lang="en-US" b="1" dirty="0"/>
              <a:t>abstract methods</a:t>
            </a:r>
            <a:r>
              <a:rPr lang="en-US" dirty="0"/>
              <a:t>. (behavior that will change between instances).</a:t>
            </a:r>
          </a:p>
        </p:txBody>
      </p:sp>
      <p:sp>
        <p:nvSpPr>
          <p:cNvPr id="17" name="Text Placeholder 21">
            <a:extLst>
              <a:ext uri="{FF2B5EF4-FFF2-40B4-BE49-F238E27FC236}">
                <a16:creationId xmlns:a16="http://schemas.microsoft.com/office/drawing/2014/main" id="{E874D408-8B3C-64DF-4128-D28DD7A9F084}"/>
              </a:ext>
            </a:extLst>
          </p:cNvPr>
          <p:cNvSpPr txBox="1">
            <a:spLocks/>
          </p:cNvSpPr>
          <p:nvPr/>
        </p:nvSpPr>
        <p:spPr>
          <a:xfrm>
            <a:off x="7763607" y="4690744"/>
            <a:ext cx="3568700" cy="1765301"/>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An extend class that will add </a:t>
            </a:r>
            <a:r>
              <a:rPr lang="en-US" b="1" dirty="0"/>
              <a:t>Citizen</a:t>
            </a:r>
          </a:p>
          <a:p>
            <a:pPr marL="285750" indent="-285750" algn="l" rtl="0">
              <a:buFont typeface="Arial" panose="020B0604020202020204" pitchFamily="34" charset="0"/>
              <a:buChar char="•"/>
            </a:pPr>
            <a:r>
              <a:rPr lang="en-US" b="1" dirty="0"/>
              <a:t>Address</a:t>
            </a:r>
          </a:p>
          <a:p>
            <a:pPr marL="285750" indent="-285750" algn="l" rtl="0">
              <a:buFont typeface="Arial" panose="020B0604020202020204" pitchFamily="34" charset="0"/>
              <a:buChar char="•"/>
            </a:pPr>
            <a:r>
              <a:rPr lang="en-US" b="1" dirty="0" err="1"/>
              <a:t>phonecall</a:t>
            </a:r>
            <a:endParaRPr lang="en-US" b="1" dirty="0"/>
          </a:p>
        </p:txBody>
      </p:sp>
      <p:grpSp>
        <p:nvGrpSpPr>
          <p:cNvPr id="27" name="Group 26">
            <a:extLst>
              <a:ext uri="{FF2B5EF4-FFF2-40B4-BE49-F238E27FC236}">
                <a16:creationId xmlns:a16="http://schemas.microsoft.com/office/drawing/2014/main" id="{7F248721-0509-431E-AF7F-3D35409C67CF}"/>
              </a:ext>
            </a:extLst>
          </p:cNvPr>
          <p:cNvGrpSpPr/>
          <p:nvPr/>
        </p:nvGrpSpPr>
        <p:grpSpPr>
          <a:xfrm>
            <a:off x="7645400" y="269367"/>
            <a:ext cx="4226560" cy="2888108"/>
            <a:chOff x="8445500" y="520700"/>
            <a:chExt cx="4226560" cy="2888108"/>
          </a:xfrm>
          <a:blipFill dpi="0" rotWithShape="1">
            <a:blip r:embed="rId2">
              <a:extLst>
                <a:ext uri="{28A0092B-C50C-407E-A947-70E740481C1C}">
                  <a14:useLocalDpi xmlns:a14="http://schemas.microsoft.com/office/drawing/2010/main" val="0"/>
                </a:ext>
              </a:extLst>
            </a:blip>
            <a:srcRect/>
            <a:stretch>
              <a:fillRect/>
            </a:stretch>
          </a:blipFill>
        </p:grpSpPr>
        <p:sp>
          <p:nvSpPr>
            <p:cNvPr id="19" name="Hexagon 18">
              <a:extLst>
                <a:ext uri="{FF2B5EF4-FFF2-40B4-BE49-F238E27FC236}">
                  <a16:creationId xmlns:a16="http://schemas.microsoft.com/office/drawing/2014/main" id="{AC045117-040C-33E9-040C-545B2313B64D}"/>
                </a:ext>
              </a:extLst>
            </p:cNvPr>
            <p:cNvSpPr/>
            <p:nvPr/>
          </p:nvSpPr>
          <p:spPr>
            <a:xfrm>
              <a:off x="8445500" y="520700"/>
              <a:ext cx="1635252" cy="14097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Hexagon 19">
              <a:extLst>
                <a:ext uri="{FF2B5EF4-FFF2-40B4-BE49-F238E27FC236}">
                  <a16:creationId xmlns:a16="http://schemas.microsoft.com/office/drawing/2014/main" id="{6B4687A6-95CA-43AF-DF84-3627A696FE66}"/>
                </a:ext>
              </a:extLst>
            </p:cNvPr>
            <p:cNvSpPr/>
            <p:nvPr/>
          </p:nvSpPr>
          <p:spPr>
            <a:xfrm>
              <a:off x="9791700" y="128530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Hexagon 20">
              <a:extLst>
                <a:ext uri="{FF2B5EF4-FFF2-40B4-BE49-F238E27FC236}">
                  <a16:creationId xmlns:a16="http://schemas.microsoft.com/office/drawing/2014/main" id="{5DF944BD-B7E3-EC6B-0E24-0F08F5922F38}"/>
                </a:ext>
              </a:extLst>
            </p:cNvPr>
            <p:cNvSpPr/>
            <p:nvPr/>
          </p:nvSpPr>
          <p:spPr>
            <a:xfrm>
              <a:off x="8489696" y="200920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Hexagon 22">
              <a:extLst>
                <a:ext uri="{FF2B5EF4-FFF2-40B4-BE49-F238E27FC236}">
                  <a16:creationId xmlns:a16="http://schemas.microsoft.com/office/drawing/2014/main" id="{28FAC72C-8A00-B86C-8BF7-B639F75B04E1}"/>
                </a:ext>
              </a:extLst>
            </p:cNvPr>
            <p:cNvSpPr/>
            <p:nvPr/>
          </p:nvSpPr>
          <p:spPr>
            <a:xfrm>
              <a:off x="11081004" y="599504"/>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Hexagon 23">
              <a:extLst>
                <a:ext uri="{FF2B5EF4-FFF2-40B4-BE49-F238E27FC236}">
                  <a16:creationId xmlns:a16="http://schemas.microsoft.com/office/drawing/2014/main" id="{614A46D8-197C-DEAB-DC4A-AD40C29CAE7C}"/>
                </a:ext>
              </a:extLst>
            </p:cNvPr>
            <p:cNvSpPr/>
            <p:nvPr/>
          </p:nvSpPr>
          <p:spPr>
            <a:xfrm>
              <a:off x="11081004" y="2037208"/>
              <a:ext cx="1591056" cy="13716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20347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879063"/>
            <a:ext cx="6799585" cy="610863"/>
          </a:xfrm>
        </p:spPr>
        <p:txBody>
          <a:bodyPr>
            <a:normAutofit fontScale="90000"/>
          </a:bodyPr>
          <a:lstStyle/>
          <a:p>
            <a:r>
              <a:rPr lang="en-US" b="1" dirty="0"/>
              <a:t>Liskov Substitution Principle</a:t>
            </a:r>
            <a:endParaRPr lang="en-US" dirty="0"/>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43211"/>
            <a:ext cx="4838700" cy="315915"/>
          </a:xfrm>
        </p:spPr>
        <p:txBody>
          <a:bodyPr/>
          <a:lstStyle/>
          <a:p>
            <a:pPr marL="0" indent="0" algn="l" rtl="0"/>
            <a:r>
              <a:rPr lang="en-US" dirty="0"/>
              <a:t>Principle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52500" y="2465715"/>
            <a:ext cx="7391400" cy="574318"/>
          </a:xfrm>
        </p:spPr>
        <p:txBody>
          <a:bodyPr/>
          <a:lstStyle/>
          <a:p>
            <a:pPr marL="285750" indent="-285750" algn="l" rtl="0">
              <a:buFont typeface="Arial" panose="020B0604020202020204" pitchFamily="34" charset="0"/>
              <a:buChar char="•"/>
            </a:pPr>
            <a:r>
              <a:rPr lang="en-US" dirty="0"/>
              <a:t>Functions that use pointers or references to base classes </a:t>
            </a:r>
            <a:r>
              <a:rPr lang="en-US" b="1" dirty="0"/>
              <a:t>must be able to use objects of derived classes without knowing it</a:t>
            </a:r>
            <a:r>
              <a:rPr lang="en-US" dirty="0"/>
              <a:t>.</a:t>
            </a:r>
          </a:p>
          <a:p>
            <a:pPr marL="285750" indent="-285750" algn="l" rtl="0">
              <a:buFont typeface="Arial" panose="020B0604020202020204" pitchFamily="34" charset="0"/>
              <a:buChar char="•"/>
            </a:pPr>
            <a:r>
              <a:rPr lang="en-US" dirty="0"/>
              <a:t>Extended class should not change the logic of a base class.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9</a:t>
            </a:fld>
            <a:endParaRPr lang="en-US" dirty="0"/>
          </a:p>
        </p:txBody>
      </p:sp>
      <p:sp>
        <p:nvSpPr>
          <p:cNvPr id="15" name="Text Placeholder 50">
            <a:extLst>
              <a:ext uri="{FF2B5EF4-FFF2-40B4-BE49-F238E27FC236}">
                <a16:creationId xmlns:a16="http://schemas.microsoft.com/office/drawing/2014/main" id="{AA5C0572-5C4F-0ACD-9B1C-A3BE41026C61}"/>
              </a:ext>
            </a:extLst>
          </p:cNvPr>
          <p:cNvSpPr txBox="1">
            <a:spLocks/>
          </p:cNvSpPr>
          <p:nvPr/>
        </p:nvSpPr>
        <p:spPr>
          <a:xfrm>
            <a:off x="952500" y="3380401"/>
            <a:ext cx="4838700" cy="31591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dirty="0"/>
              <a:t>Example</a:t>
            </a:r>
          </a:p>
        </p:txBody>
      </p:sp>
      <p:sp>
        <p:nvSpPr>
          <p:cNvPr id="22" name="Text Placeholder 21">
            <a:extLst>
              <a:ext uri="{FF2B5EF4-FFF2-40B4-BE49-F238E27FC236}">
                <a16:creationId xmlns:a16="http://schemas.microsoft.com/office/drawing/2014/main" id="{57DAB37E-7724-98D6-58F8-066646B1EA11}"/>
              </a:ext>
            </a:extLst>
          </p:cNvPr>
          <p:cNvSpPr>
            <a:spLocks noGrp="1"/>
          </p:cNvSpPr>
          <p:nvPr>
            <p:ph type="body" sz="quarter" idx="19"/>
          </p:nvPr>
        </p:nvSpPr>
        <p:spPr>
          <a:xfrm>
            <a:off x="971550" y="3737036"/>
            <a:ext cx="10369550" cy="1765301"/>
          </a:xfrm>
        </p:spPr>
        <p:txBody>
          <a:bodyPr/>
          <a:lstStyle/>
          <a:p>
            <a:pPr algn="l" rtl="0">
              <a:lnSpc>
                <a:spcPct val="100000"/>
              </a:lnSpc>
            </a:pPr>
            <a:r>
              <a:rPr lang="en-US" dirty="0"/>
              <a:t>Rectangle has height &amp; width, and setters.</a:t>
            </a:r>
          </a:p>
          <a:p>
            <a:pPr algn="l" rtl="0">
              <a:lnSpc>
                <a:spcPct val="100000"/>
              </a:lnSpc>
            </a:pPr>
            <a:r>
              <a:rPr lang="en-US" dirty="0"/>
              <a:t>A Square is a Rectangle where height = width.</a:t>
            </a:r>
          </a:p>
          <a:p>
            <a:pPr algn="l" rtl="0">
              <a:lnSpc>
                <a:spcPct val="100000"/>
              </a:lnSpc>
            </a:pPr>
            <a:r>
              <a:rPr lang="en-US" dirty="0"/>
              <a:t>We may think that a Square can extend a Rectangle and use it fields and functions (like Area).</a:t>
            </a:r>
          </a:p>
          <a:p>
            <a:pPr algn="l" rtl="0">
              <a:lnSpc>
                <a:spcPct val="100000"/>
              </a:lnSpc>
            </a:pPr>
            <a:r>
              <a:rPr lang="en-US" b="1" dirty="0"/>
              <a:t>But by doing so we may rewrite the setters! </a:t>
            </a:r>
            <a:r>
              <a:rPr lang="en-US" dirty="0"/>
              <a:t>as when setting </a:t>
            </a:r>
            <a:r>
              <a:rPr lang="en-US" b="1" dirty="0"/>
              <a:t>HEIGHT</a:t>
            </a:r>
            <a:r>
              <a:rPr lang="en-US" dirty="0"/>
              <a:t> in Square we </a:t>
            </a:r>
            <a:r>
              <a:rPr lang="en-US" b="1" dirty="0"/>
              <a:t>MUST</a:t>
            </a:r>
            <a:r>
              <a:rPr lang="en-US" dirty="0"/>
              <a:t> set </a:t>
            </a:r>
            <a:r>
              <a:rPr lang="en-US" b="1" dirty="0"/>
              <a:t>WIDTH</a:t>
            </a:r>
            <a:r>
              <a:rPr lang="en-US" dirty="0"/>
              <a:t> to be the same!</a:t>
            </a:r>
          </a:p>
          <a:p>
            <a:pPr algn="l" rtl="0">
              <a:lnSpc>
                <a:spcPct val="100000"/>
              </a:lnSpc>
            </a:pPr>
            <a:r>
              <a:rPr lang="en-US" b="1" dirty="0"/>
              <a:t>The problem: </a:t>
            </a:r>
          </a:p>
          <a:p>
            <a:pPr algn="l" rtl="0">
              <a:lnSpc>
                <a:spcPct val="100000"/>
              </a:lnSpc>
            </a:pPr>
            <a:r>
              <a:rPr lang="en-US" dirty="0"/>
              <a:t>If we test the set width and height (20 and 30), we expect to see 20 and 30! But we will see only 30 as for Square we changed the behavior of the Rectangle!</a:t>
            </a:r>
          </a:p>
          <a:p>
            <a:pPr algn="l" rtl="0">
              <a:lnSpc>
                <a:spcPct val="100000"/>
              </a:lnSpc>
            </a:pPr>
            <a:r>
              <a:rPr lang="en-US" b="1" dirty="0"/>
              <a:t>To avoid this problem</a:t>
            </a:r>
            <a:r>
              <a:rPr lang="en-US" dirty="0"/>
              <a:t>, we may create a Shape interface and put there a function for Area. This was we wont brake base shapes.</a:t>
            </a:r>
          </a:p>
          <a:p>
            <a:pPr algn="l" rtl="0"/>
            <a:endParaRPr lang="en-US" dirty="0"/>
          </a:p>
          <a:p>
            <a:pPr algn="l" rtl="0"/>
            <a:endParaRPr lang="en-US" dirty="0"/>
          </a:p>
        </p:txBody>
      </p:sp>
      <p:grpSp>
        <p:nvGrpSpPr>
          <p:cNvPr id="20" name="Group 19">
            <a:extLst>
              <a:ext uri="{FF2B5EF4-FFF2-40B4-BE49-F238E27FC236}">
                <a16:creationId xmlns:a16="http://schemas.microsoft.com/office/drawing/2014/main" id="{1AFA9722-B723-43F1-B7A9-0E6B982616B4}"/>
              </a:ext>
            </a:extLst>
          </p:cNvPr>
          <p:cNvGrpSpPr/>
          <p:nvPr/>
        </p:nvGrpSpPr>
        <p:grpSpPr>
          <a:xfrm>
            <a:off x="8343900" y="-466094"/>
            <a:ext cx="4200786" cy="4284062"/>
            <a:chOff x="8182892" y="633787"/>
            <a:chExt cx="4200786" cy="4284062"/>
          </a:xfrm>
          <a:blipFill dpi="0" rotWithShape="1">
            <a:blip r:embed="rId2">
              <a:extLst>
                <a:ext uri="{28A0092B-C50C-407E-A947-70E740481C1C}">
                  <a14:useLocalDpi xmlns:a14="http://schemas.microsoft.com/office/drawing/2010/main" val="0"/>
                </a:ext>
              </a:extLst>
            </a:blip>
            <a:srcRect/>
            <a:stretch>
              <a:fillRect/>
            </a:stretch>
          </a:blipFill>
        </p:grpSpPr>
        <p:sp>
          <p:nvSpPr>
            <p:cNvPr id="9" name="Hexagon 8">
              <a:extLst>
                <a:ext uri="{FF2B5EF4-FFF2-40B4-BE49-F238E27FC236}">
                  <a16:creationId xmlns:a16="http://schemas.microsoft.com/office/drawing/2014/main" id="{26029B2D-F297-5E5F-AF8F-8A7E536BCCB0}"/>
                </a:ext>
              </a:extLst>
            </p:cNvPr>
            <p:cNvSpPr/>
            <p:nvPr/>
          </p:nvSpPr>
          <p:spPr>
            <a:xfrm>
              <a:off x="9499600" y="633787"/>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Hexagon 9">
              <a:extLst>
                <a:ext uri="{FF2B5EF4-FFF2-40B4-BE49-F238E27FC236}">
                  <a16:creationId xmlns:a16="http://schemas.microsoft.com/office/drawing/2014/main" id="{A4026568-5118-E535-17B1-303CA037F178}"/>
                </a:ext>
              </a:extLst>
            </p:cNvPr>
            <p:cNvSpPr/>
            <p:nvPr/>
          </p:nvSpPr>
          <p:spPr>
            <a:xfrm>
              <a:off x="10803396" y="1355663"/>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Hexagon 10">
              <a:extLst>
                <a:ext uri="{FF2B5EF4-FFF2-40B4-BE49-F238E27FC236}">
                  <a16:creationId xmlns:a16="http://schemas.microsoft.com/office/drawing/2014/main" id="{D90004BA-DDE3-DA4B-F617-1BCE6C7D87C6}"/>
                </a:ext>
              </a:extLst>
            </p:cNvPr>
            <p:cNvSpPr/>
            <p:nvPr/>
          </p:nvSpPr>
          <p:spPr>
            <a:xfrm>
              <a:off x="9499600" y="2087002"/>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Hexagon 11">
              <a:extLst>
                <a:ext uri="{FF2B5EF4-FFF2-40B4-BE49-F238E27FC236}">
                  <a16:creationId xmlns:a16="http://schemas.microsoft.com/office/drawing/2014/main" id="{897956A2-53ED-C83E-F5DB-442169C08790}"/>
                </a:ext>
              </a:extLst>
            </p:cNvPr>
            <p:cNvSpPr/>
            <p:nvPr/>
          </p:nvSpPr>
          <p:spPr>
            <a:xfrm>
              <a:off x="10803396" y="2808878"/>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Hexagon 13">
              <a:extLst>
                <a:ext uri="{FF2B5EF4-FFF2-40B4-BE49-F238E27FC236}">
                  <a16:creationId xmlns:a16="http://schemas.microsoft.com/office/drawing/2014/main" id="{203D738F-17C0-DE15-9159-849F024B288C}"/>
                </a:ext>
              </a:extLst>
            </p:cNvPr>
            <p:cNvSpPr/>
            <p:nvPr/>
          </p:nvSpPr>
          <p:spPr>
            <a:xfrm>
              <a:off x="8182892" y="1343858"/>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Hexagon 17">
              <a:extLst>
                <a:ext uri="{FF2B5EF4-FFF2-40B4-BE49-F238E27FC236}">
                  <a16:creationId xmlns:a16="http://schemas.microsoft.com/office/drawing/2014/main" id="{00BB4BD6-7950-8EEA-00BC-81C169211246}"/>
                </a:ext>
              </a:extLst>
            </p:cNvPr>
            <p:cNvSpPr/>
            <p:nvPr/>
          </p:nvSpPr>
          <p:spPr>
            <a:xfrm>
              <a:off x="8182892" y="2797073"/>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Hexagon 18">
              <a:extLst>
                <a:ext uri="{FF2B5EF4-FFF2-40B4-BE49-F238E27FC236}">
                  <a16:creationId xmlns:a16="http://schemas.microsoft.com/office/drawing/2014/main" id="{BA6588E5-6C12-120E-60F4-14012BE3FA78}"/>
                </a:ext>
              </a:extLst>
            </p:cNvPr>
            <p:cNvSpPr/>
            <p:nvPr/>
          </p:nvSpPr>
          <p:spPr>
            <a:xfrm>
              <a:off x="9490788" y="3555537"/>
              <a:ext cx="1580282" cy="1362312"/>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2869280"/>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2.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{362398CA-BB49-4395-AF59-3656FB0DEC3E}tf78853419_win32</Template>
  <TotalTime>316</TotalTime>
  <Words>853</Words>
  <Application>Microsoft Office PowerPoint</Application>
  <PresentationFormat>Widescreen</PresentationFormat>
  <Paragraphs>165</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Calibri</vt:lpstr>
      <vt:lpstr>Franklin Gothic Book</vt:lpstr>
      <vt:lpstr>Franklin Gothic Demi</vt:lpstr>
      <vt:lpstr>Lato</vt:lpstr>
      <vt:lpstr>montserrat</vt:lpstr>
      <vt:lpstr>Söhne</vt:lpstr>
      <vt:lpstr>Wingdings</vt:lpstr>
      <vt:lpstr>Theme1</vt:lpstr>
      <vt:lpstr>Design Patterns</vt:lpstr>
      <vt:lpstr>Agenda</vt:lpstr>
      <vt:lpstr>Introduction</vt:lpstr>
      <vt:lpstr>SOLID</vt:lpstr>
      <vt:lpstr>“A solid idea is a firm foundation of a universe construction.” ― Toba Beta </vt:lpstr>
      <vt:lpstr>SOLID serves as a set of guiding principles, offering direction for writing effective code. </vt:lpstr>
      <vt:lpstr>Single Responsible Principle</vt:lpstr>
      <vt:lpstr>Open - Close Principle</vt:lpstr>
      <vt:lpstr>Liskov Substitution Principle</vt:lpstr>
      <vt:lpstr>Liskov Substitution Principle – CNT</vt:lpstr>
      <vt:lpstr>Interface Segregation Principle</vt:lpstr>
      <vt:lpstr>Dependency Inversion Principle</vt:lpstr>
      <vt:lpstr>Design Patterns Intro</vt:lpstr>
      <vt:lpstr>“The best designers will use many design patterns that dovetail and intertwine to produce a greater whole.” ― Erich Gamma </vt:lpstr>
      <vt:lpstr>Design Patterns can be divided to 3 main categories </vt:lpstr>
      <vt:lpstr>Creational</vt:lpstr>
      <vt:lpstr>Structural</vt:lpstr>
      <vt:lpstr>Behavioral</vt:lpstr>
      <vt:lpstr>Creational</vt:lpstr>
      <vt:lpstr>Structural</vt:lpstr>
      <vt:lpstr>Behavioral</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Andrey Dobrikov</dc:creator>
  <cp:lastModifiedBy>Andrey Dobrikov</cp:lastModifiedBy>
  <cp:revision>6</cp:revision>
  <dcterms:created xsi:type="dcterms:W3CDTF">2024-01-18T06:35:27Z</dcterms:created>
  <dcterms:modified xsi:type="dcterms:W3CDTF">2024-01-21T09:20:10Z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